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1" d="100"/>
          <a:sy n="91" d="100"/>
        </p:scale>
        <p:origin x="-126"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B99CD2D-6913-40D3-AF70-35F28EE96437}" type="datetimeFigureOut">
              <a:rPr lang="tr-TR" smtClean="0"/>
              <a:t>18.03.2025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2958084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B99CD2D-6913-40D3-AF70-35F28EE96437}" type="datetimeFigureOut">
              <a:rPr lang="tr-TR" smtClean="0"/>
              <a:t>18.03.2025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377649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B99CD2D-6913-40D3-AF70-35F28EE96437}" type="datetimeFigureOut">
              <a:rPr lang="tr-TR" smtClean="0"/>
              <a:t>18.03.2025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991B8C-592F-49B4-A5A2-6D6EC23783A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271205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B99CD2D-6913-40D3-AF70-35F28EE96437}" type="datetimeFigureOut">
              <a:rPr lang="tr-TR" smtClean="0"/>
              <a:t>18.03.2025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29583619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B99CD2D-6913-40D3-AF70-35F28EE96437}" type="datetimeFigureOut">
              <a:rPr lang="tr-TR" smtClean="0"/>
              <a:t>18.03.2025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991B8C-592F-49B4-A5A2-6D6EC23783A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556418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B99CD2D-6913-40D3-AF70-35F28EE96437}" type="datetimeFigureOut">
              <a:rPr lang="tr-TR" smtClean="0"/>
              <a:t>18.03.2025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4095779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B99CD2D-6913-40D3-AF70-35F28EE96437}" type="datetimeFigureOut">
              <a:rPr lang="tr-TR" smtClean="0"/>
              <a:t>18.03.2025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3205612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B99CD2D-6913-40D3-AF70-35F28EE96437}" type="datetimeFigureOut">
              <a:rPr lang="tr-TR" smtClean="0"/>
              <a:t>18.03.2025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1266610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B99CD2D-6913-40D3-AF70-35F28EE96437}" type="datetimeFigureOut">
              <a:rPr lang="tr-TR" smtClean="0"/>
              <a:t>18.03.2025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2559817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B99CD2D-6913-40D3-AF70-35F28EE96437}" type="datetimeFigureOut">
              <a:rPr lang="tr-TR" smtClean="0"/>
              <a:t>18.03.2025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165647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B99CD2D-6913-40D3-AF70-35F28EE96437}" type="datetimeFigureOut">
              <a:rPr lang="tr-TR" smtClean="0"/>
              <a:t>18.03.2025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215672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B99CD2D-6913-40D3-AF70-35F28EE96437}" type="datetimeFigureOut">
              <a:rPr lang="tr-TR" smtClean="0"/>
              <a:t>18.03.2025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923681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B99CD2D-6913-40D3-AF70-35F28EE96437}" type="datetimeFigureOut">
              <a:rPr lang="tr-TR" smtClean="0"/>
              <a:t>18.03.2025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320049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99CD2D-6913-40D3-AF70-35F28EE96437}" type="datetimeFigureOut">
              <a:rPr lang="tr-TR" smtClean="0"/>
              <a:t>18.03.2025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1886152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B99CD2D-6913-40D3-AF70-35F28EE96437}" type="datetimeFigureOut">
              <a:rPr lang="tr-TR" smtClean="0"/>
              <a:t>18.03.2025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2749822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B99CD2D-6913-40D3-AF70-35F28EE96437}" type="datetimeFigureOut">
              <a:rPr lang="tr-TR" smtClean="0"/>
              <a:t>18.03.2025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F991B8C-592F-49B4-A5A2-6D6EC23783AC}" type="slidenum">
              <a:rPr lang="tr-TR" smtClean="0"/>
              <a:t>‹#›</a:t>
            </a:fld>
            <a:endParaRPr lang="tr-TR"/>
          </a:p>
        </p:txBody>
      </p:sp>
    </p:spTree>
    <p:extLst>
      <p:ext uri="{BB962C8B-B14F-4D97-AF65-F5344CB8AC3E}">
        <p14:creationId xmlns:p14="http://schemas.microsoft.com/office/powerpoint/2010/main" val="3627480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B99CD2D-6913-40D3-AF70-35F28EE96437}" type="datetimeFigureOut">
              <a:rPr lang="tr-TR" smtClean="0"/>
              <a:t>18.03.2025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F991B8C-592F-49B4-A5A2-6D6EC23783AC}" type="slidenum">
              <a:rPr lang="tr-TR" smtClean="0"/>
              <a:t>‹#›</a:t>
            </a:fld>
            <a:endParaRPr lang="tr-TR"/>
          </a:p>
        </p:txBody>
      </p:sp>
    </p:spTree>
    <p:extLst>
      <p:ext uri="{BB962C8B-B14F-4D97-AF65-F5344CB8AC3E}">
        <p14:creationId xmlns:p14="http://schemas.microsoft.com/office/powerpoint/2010/main" val="348379312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165131" y="535577"/>
            <a:ext cx="8471338" cy="2862322"/>
          </a:xfrm>
          <a:prstGeom prst="rect">
            <a:avLst/>
          </a:prstGeom>
          <a:solidFill>
            <a:schemeClr val="accent1"/>
          </a:solidFill>
        </p:spPr>
        <p:txBody>
          <a:bodyPr wrap="square" lIns="91440" tIns="45720" rIns="91440" bIns="45720">
            <a:spAutoFit/>
          </a:bodyPr>
          <a:lstStyle/>
          <a:p>
            <a:pPr algn="ctr"/>
            <a:r>
              <a:rPr lang="tr-TR"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SINAVLARDA BAŞARILI OLMA </a:t>
            </a:r>
            <a:endParaRPr lang="tr-TR"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tr-TR"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VE </a:t>
            </a:r>
          </a:p>
          <a:p>
            <a:pPr algn="ctr"/>
            <a:r>
              <a:rPr lang="tr-TR"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ÇALIŞMA </a:t>
            </a:r>
            <a:r>
              <a:rPr lang="tr-TR"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YOLLARI</a:t>
            </a:r>
          </a:p>
          <a:p>
            <a:pPr algn="ctr"/>
            <a:endParaRPr lang="tr-TR"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tr-TR" sz="36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YKS SINAV TAKTİKLERİ</a:t>
            </a:r>
            <a:endParaRPr lang="tr-TR"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 name="Metin kutusu 1"/>
          <p:cNvSpPr txBox="1"/>
          <p:nvPr/>
        </p:nvSpPr>
        <p:spPr>
          <a:xfrm>
            <a:off x="4120055" y="4204138"/>
            <a:ext cx="4719145" cy="646331"/>
          </a:xfrm>
          <a:prstGeom prst="rect">
            <a:avLst/>
          </a:prstGeom>
          <a:noFill/>
        </p:spPr>
        <p:txBody>
          <a:bodyPr wrap="square" rtlCol="0">
            <a:spAutoFit/>
          </a:bodyPr>
          <a:lstStyle/>
          <a:p>
            <a:pPr algn="ctr"/>
            <a:r>
              <a:rPr lang="tr-TR" b="1" dirty="0" smtClean="0">
                <a:solidFill>
                  <a:srgbClr val="002060"/>
                </a:solidFill>
              </a:rPr>
              <a:t>ESRA BUDAK</a:t>
            </a:r>
          </a:p>
          <a:p>
            <a:pPr algn="ctr"/>
            <a:r>
              <a:rPr lang="tr-TR" b="1" dirty="0" smtClean="0">
                <a:solidFill>
                  <a:srgbClr val="002060"/>
                </a:solidFill>
              </a:rPr>
              <a:t>REHBER ÖĞRETMEN</a:t>
            </a:r>
            <a:endParaRPr lang="tr-TR" b="1" dirty="0">
              <a:solidFill>
                <a:srgbClr val="002060"/>
              </a:solidFill>
            </a:endParaRPr>
          </a:p>
        </p:txBody>
      </p:sp>
    </p:spTree>
    <p:extLst>
      <p:ext uri="{BB962C8B-B14F-4D97-AF65-F5344CB8AC3E}">
        <p14:creationId xmlns:p14="http://schemas.microsoft.com/office/powerpoint/2010/main" val="3836029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11234" y="457200"/>
            <a:ext cx="9793378" cy="5454022"/>
          </a:xfrm>
        </p:spPr>
        <p:txBody>
          <a:bodyPr>
            <a:normAutofit/>
          </a:bodyPr>
          <a:lstStyle/>
          <a:p>
            <a:pPr algn="just">
              <a:lnSpc>
                <a:spcPct val="200000"/>
              </a:lnSpc>
              <a:buFont typeface="Wingdings" panose="05000000000000000000" pitchFamily="2" charset="2"/>
              <a:buChar char="ü"/>
            </a:pPr>
            <a:r>
              <a:rPr lang="tr-TR" b="1" dirty="0">
                <a:solidFill>
                  <a:srgbClr val="0070C0"/>
                </a:solidFill>
              </a:rPr>
              <a:t>Bir sınavda her tip soru olduğundan, bazı kolay sorulara da çok fazla anlam yüklemeyin. Her soru sizi zorlamak için değildir </a:t>
            </a:r>
            <a:r>
              <a:rPr lang="tr-TR" b="1" dirty="0" smtClean="0">
                <a:solidFill>
                  <a:srgbClr val="0070C0"/>
                </a:solidFill>
              </a:rPr>
              <a:t>.</a:t>
            </a:r>
            <a:endParaRPr lang="tr-TR" b="1" dirty="0">
              <a:solidFill>
                <a:srgbClr val="0070C0"/>
              </a:solidFill>
            </a:endParaRPr>
          </a:p>
          <a:p>
            <a:pPr algn="just">
              <a:lnSpc>
                <a:spcPct val="200000"/>
              </a:lnSpc>
              <a:buFont typeface="Wingdings" panose="05000000000000000000" pitchFamily="2" charset="2"/>
              <a:buChar char="ü"/>
            </a:pPr>
            <a:r>
              <a:rPr lang="tr-TR" b="1" dirty="0">
                <a:solidFill>
                  <a:srgbClr val="0070C0"/>
                </a:solidFill>
              </a:rPr>
              <a:t>Bazı soruların cevabını tahmin etmek gerekirse, ilk aklına geleni işaretle çünkü ilk tahminler doğru çıkar. </a:t>
            </a:r>
            <a:endParaRPr lang="tr-TR" b="1" dirty="0" smtClean="0">
              <a:solidFill>
                <a:srgbClr val="0070C0"/>
              </a:solidFill>
            </a:endParaRPr>
          </a:p>
          <a:p>
            <a:pPr algn="just">
              <a:lnSpc>
                <a:spcPct val="200000"/>
              </a:lnSpc>
              <a:buFont typeface="Wingdings" panose="05000000000000000000" pitchFamily="2" charset="2"/>
              <a:buChar char="ü"/>
            </a:pPr>
            <a:r>
              <a:rPr lang="tr-TR" b="1" dirty="0" smtClean="0">
                <a:solidFill>
                  <a:srgbClr val="0070C0"/>
                </a:solidFill>
              </a:rPr>
              <a:t>Zincir </a:t>
            </a:r>
            <a:r>
              <a:rPr lang="tr-TR" b="1" dirty="0">
                <a:solidFill>
                  <a:srgbClr val="0070C0"/>
                </a:solidFill>
              </a:rPr>
              <a:t>şıklara dikkat. Aynı şıkkın </a:t>
            </a:r>
            <a:r>
              <a:rPr lang="tr-TR" b="1" dirty="0" smtClean="0">
                <a:solidFill>
                  <a:srgbClr val="0070C0"/>
                </a:solidFill>
              </a:rPr>
              <a:t>art </a:t>
            </a:r>
            <a:r>
              <a:rPr lang="tr-TR" b="1" dirty="0">
                <a:solidFill>
                  <a:srgbClr val="0070C0"/>
                </a:solidFill>
              </a:rPr>
              <a:t>arda geldiğinde şüphelenmen gerekir. Aynı şık 4’ten fazla </a:t>
            </a:r>
            <a:r>
              <a:rPr lang="tr-TR" b="1" dirty="0" smtClean="0">
                <a:solidFill>
                  <a:srgbClr val="0070C0"/>
                </a:solidFill>
              </a:rPr>
              <a:t>art arda </a:t>
            </a:r>
            <a:r>
              <a:rPr lang="tr-TR" b="1" dirty="0">
                <a:solidFill>
                  <a:srgbClr val="0070C0"/>
                </a:solidFill>
              </a:rPr>
              <a:t>geldiyse kontrol et.</a:t>
            </a:r>
          </a:p>
        </p:txBody>
      </p:sp>
      <p:pic>
        <p:nvPicPr>
          <p:cNvPr id="4" name="Resim 3"/>
          <p:cNvPicPr>
            <a:picLocks noChangeAspect="1"/>
          </p:cNvPicPr>
          <p:nvPr/>
        </p:nvPicPr>
        <p:blipFill>
          <a:blip r:embed="rId2"/>
          <a:stretch>
            <a:fillRect/>
          </a:stretch>
        </p:blipFill>
        <p:spPr>
          <a:xfrm>
            <a:off x="9361487" y="4491445"/>
            <a:ext cx="2143125" cy="2133600"/>
          </a:xfrm>
          <a:prstGeom prst="rect">
            <a:avLst/>
          </a:prstGeom>
        </p:spPr>
      </p:pic>
    </p:spTree>
    <p:extLst>
      <p:ext uri="{BB962C8B-B14F-4D97-AF65-F5344CB8AC3E}">
        <p14:creationId xmlns:p14="http://schemas.microsoft.com/office/powerpoint/2010/main" val="3634965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6915" y="365761"/>
            <a:ext cx="10067698" cy="5545462"/>
          </a:xfrm>
        </p:spPr>
        <p:txBody>
          <a:bodyPr>
            <a:normAutofit/>
          </a:bodyPr>
          <a:lstStyle/>
          <a:p>
            <a:pPr marL="0" indent="0">
              <a:buNone/>
            </a:pPr>
            <a:r>
              <a:rPr lang="tr-TR" b="1" dirty="0">
                <a:solidFill>
                  <a:srgbClr val="FF0000"/>
                </a:solidFill>
              </a:rPr>
              <a:t>Sınavlarda Başarısızlık Nedenleri</a:t>
            </a:r>
          </a:p>
          <a:p>
            <a:pPr marL="0" indent="0">
              <a:lnSpc>
                <a:spcPct val="200000"/>
              </a:lnSpc>
              <a:buNone/>
            </a:pPr>
            <a:r>
              <a:rPr lang="tr-TR" b="1" dirty="0" smtClean="0">
                <a:solidFill>
                  <a:srgbClr val="0070C0"/>
                </a:solidFill>
              </a:rPr>
              <a:t>	</a:t>
            </a:r>
            <a:r>
              <a:rPr lang="tr-TR" b="1" dirty="0" smtClean="0">
                <a:solidFill>
                  <a:srgbClr val="FF0000"/>
                </a:solidFill>
              </a:rPr>
              <a:t>1- </a:t>
            </a:r>
            <a:r>
              <a:rPr lang="tr-TR" b="1" dirty="0">
                <a:solidFill>
                  <a:srgbClr val="FF0000"/>
                </a:solidFill>
              </a:rPr>
              <a:t>Konu hakimiyeti olmaması</a:t>
            </a:r>
            <a:r>
              <a:rPr lang="tr-TR" b="1" dirty="0" smtClean="0">
                <a:solidFill>
                  <a:srgbClr val="FF0000"/>
                </a:solidFill>
              </a:rPr>
              <a:t>.</a:t>
            </a:r>
            <a:endParaRPr lang="tr-TR" b="1" dirty="0">
              <a:solidFill>
                <a:srgbClr val="FF0000"/>
              </a:solidFill>
            </a:endParaRPr>
          </a:p>
          <a:p>
            <a:pPr marL="0" indent="0">
              <a:lnSpc>
                <a:spcPct val="200000"/>
              </a:lnSpc>
              <a:buNone/>
            </a:pPr>
            <a:r>
              <a:rPr lang="tr-TR" b="1" dirty="0">
                <a:solidFill>
                  <a:srgbClr val="0070C0"/>
                </a:solidFill>
              </a:rPr>
              <a:t>Bol tekrar ve soru çözümüyle konulara hakim olabilirsin. Bunun için çok çeşitli kaynakları kullan</a:t>
            </a:r>
            <a:r>
              <a:rPr lang="tr-TR" b="1" dirty="0" smtClean="0">
                <a:solidFill>
                  <a:srgbClr val="0070C0"/>
                </a:solidFill>
              </a:rPr>
              <a:t>.</a:t>
            </a:r>
            <a:endParaRPr lang="tr-TR" b="1" dirty="0">
              <a:solidFill>
                <a:srgbClr val="0070C0"/>
              </a:solidFill>
            </a:endParaRPr>
          </a:p>
          <a:p>
            <a:pPr marL="0" indent="0">
              <a:lnSpc>
                <a:spcPct val="200000"/>
              </a:lnSpc>
              <a:buNone/>
            </a:pPr>
            <a:r>
              <a:rPr lang="tr-TR" b="1" dirty="0">
                <a:solidFill>
                  <a:srgbClr val="FF0000"/>
                </a:solidFill>
              </a:rPr>
              <a:t>2- Zamanı yetiştiremem kaygısıyla soruların hızlı çözülmesi.</a:t>
            </a:r>
          </a:p>
          <a:p>
            <a:pPr marL="0" indent="0">
              <a:lnSpc>
                <a:spcPct val="200000"/>
              </a:lnSpc>
              <a:buNone/>
            </a:pPr>
            <a:r>
              <a:rPr lang="tr-TR" b="1" dirty="0" smtClean="0">
                <a:solidFill>
                  <a:srgbClr val="0070C0"/>
                </a:solidFill>
              </a:rPr>
              <a:t>Çok </a:t>
            </a:r>
            <a:r>
              <a:rPr lang="tr-TR" b="1" dirty="0">
                <a:solidFill>
                  <a:srgbClr val="0070C0"/>
                </a:solidFill>
              </a:rPr>
              <a:t>deneme sınavı yaparak bu sorunu aşabilirsin.</a:t>
            </a:r>
          </a:p>
        </p:txBody>
      </p:sp>
    </p:spTree>
    <p:extLst>
      <p:ext uri="{BB962C8B-B14F-4D97-AF65-F5344CB8AC3E}">
        <p14:creationId xmlns:p14="http://schemas.microsoft.com/office/powerpoint/2010/main" val="3252189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45920" y="927463"/>
            <a:ext cx="9858692" cy="4983759"/>
          </a:xfrm>
        </p:spPr>
        <p:txBody>
          <a:bodyPr>
            <a:normAutofit/>
          </a:bodyPr>
          <a:lstStyle/>
          <a:p>
            <a:pPr marL="0" indent="0">
              <a:lnSpc>
                <a:spcPct val="200000"/>
              </a:lnSpc>
              <a:buNone/>
            </a:pPr>
            <a:r>
              <a:rPr lang="tr-TR" b="1" dirty="0">
                <a:solidFill>
                  <a:srgbClr val="0070C0"/>
                </a:solidFill>
              </a:rPr>
              <a:t> </a:t>
            </a:r>
            <a:r>
              <a:rPr lang="tr-TR" b="1" dirty="0">
                <a:solidFill>
                  <a:srgbClr val="FF0000"/>
                </a:solidFill>
              </a:rPr>
              <a:t>3- Sınav stresi ve başaramayacağım </a:t>
            </a:r>
            <a:r>
              <a:rPr lang="tr-TR" b="1" dirty="0" smtClean="0">
                <a:solidFill>
                  <a:srgbClr val="FF0000"/>
                </a:solidFill>
              </a:rPr>
              <a:t>korkusu.</a:t>
            </a:r>
          </a:p>
          <a:p>
            <a:pPr marL="0" indent="0">
              <a:lnSpc>
                <a:spcPct val="200000"/>
              </a:lnSpc>
              <a:buNone/>
            </a:pPr>
            <a:r>
              <a:rPr lang="tr-TR" b="1" dirty="0" smtClean="0">
                <a:solidFill>
                  <a:srgbClr val="0070C0"/>
                </a:solidFill>
              </a:rPr>
              <a:t>Sınava </a:t>
            </a:r>
            <a:r>
              <a:rPr lang="tr-TR" b="1" dirty="0">
                <a:solidFill>
                  <a:srgbClr val="0070C0"/>
                </a:solidFill>
              </a:rPr>
              <a:t>gereğinden fazla anlam yüklememeli ve kendine güvenerek başaracağına inanmalısın</a:t>
            </a:r>
            <a:r>
              <a:rPr lang="tr-TR" b="1" dirty="0" smtClean="0">
                <a:solidFill>
                  <a:srgbClr val="0070C0"/>
                </a:solidFill>
              </a:rPr>
              <a:t>.</a:t>
            </a:r>
            <a:endParaRPr lang="tr-TR" b="1" dirty="0">
              <a:solidFill>
                <a:srgbClr val="0070C0"/>
              </a:solidFill>
            </a:endParaRPr>
          </a:p>
          <a:p>
            <a:pPr marL="0" indent="0">
              <a:lnSpc>
                <a:spcPct val="200000"/>
              </a:lnSpc>
              <a:buNone/>
            </a:pPr>
            <a:r>
              <a:rPr lang="tr-TR" b="1" dirty="0">
                <a:solidFill>
                  <a:srgbClr val="FF0000"/>
                </a:solidFill>
              </a:rPr>
              <a:t>4- Çevre ve fiziksel şartların etkisiyle dikkatin dağılması</a:t>
            </a:r>
            <a:r>
              <a:rPr lang="tr-TR" b="1" dirty="0" smtClean="0">
                <a:solidFill>
                  <a:srgbClr val="FF0000"/>
                </a:solidFill>
              </a:rPr>
              <a:t>.</a:t>
            </a:r>
            <a:endParaRPr lang="tr-TR" b="1" dirty="0">
              <a:solidFill>
                <a:srgbClr val="FF0000"/>
              </a:solidFill>
            </a:endParaRPr>
          </a:p>
          <a:p>
            <a:pPr marL="0" indent="0">
              <a:lnSpc>
                <a:spcPct val="200000"/>
              </a:lnSpc>
              <a:buNone/>
            </a:pPr>
            <a:r>
              <a:rPr lang="tr-TR" b="1" dirty="0">
                <a:solidFill>
                  <a:srgbClr val="0070C0"/>
                </a:solidFill>
              </a:rPr>
              <a:t>Sağa sola bakma, gürültüye, tıkırtılara kulak verme sadece sınavına konsantre ol</a:t>
            </a:r>
            <a:r>
              <a:rPr lang="tr-TR" b="1" dirty="0" smtClean="0">
                <a:solidFill>
                  <a:srgbClr val="0070C0"/>
                </a:solidFill>
              </a:rPr>
              <a:t>.</a:t>
            </a:r>
            <a:endParaRPr lang="tr-TR" b="1" dirty="0">
              <a:solidFill>
                <a:srgbClr val="0070C0"/>
              </a:solidFill>
            </a:endParaRPr>
          </a:p>
        </p:txBody>
      </p:sp>
      <p:pic>
        <p:nvPicPr>
          <p:cNvPr id="4" name="Resim 3"/>
          <p:cNvPicPr>
            <a:picLocks noChangeAspect="1"/>
          </p:cNvPicPr>
          <p:nvPr/>
        </p:nvPicPr>
        <p:blipFill>
          <a:blip r:embed="rId2"/>
          <a:stretch>
            <a:fillRect/>
          </a:stretch>
        </p:blipFill>
        <p:spPr>
          <a:xfrm>
            <a:off x="8768987" y="4954088"/>
            <a:ext cx="2857500" cy="1600200"/>
          </a:xfrm>
          <a:prstGeom prst="rect">
            <a:avLst/>
          </a:prstGeom>
        </p:spPr>
      </p:pic>
    </p:spTree>
    <p:extLst>
      <p:ext uri="{BB962C8B-B14F-4D97-AF65-F5344CB8AC3E}">
        <p14:creationId xmlns:p14="http://schemas.microsoft.com/office/powerpoint/2010/main" val="421528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67543" y="457200"/>
            <a:ext cx="9937069" cy="5454022"/>
          </a:xfrm>
        </p:spPr>
        <p:txBody>
          <a:bodyPr/>
          <a:lstStyle/>
          <a:p>
            <a:pPr marL="0" indent="0">
              <a:lnSpc>
                <a:spcPct val="200000"/>
              </a:lnSpc>
              <a:buNone/>
            </a:pPr>
            <a:r>
              <a:rPr lang="tr-TR" b="1" dirty="0" smtClean="0">
                <a:solidFill>
                  <a:srgbClr val="0070C0"/>
                </a:solidFill>
              </a:rPr>
              <a:t>	</a:t>
            </a:r>
            <a:r>
              <a:rPr lang="tr-TR" b="1" dirty="0">
                <a:solidFill>
                  <a:srgbClr val="FF0000"/>
                </a:solidFill>
              </a:rPr>
              <a:t>5- Psikolojik ve fizyolojik rahatsızlıkların olması.</a:t>
            </a:r>
          </a:p>
          <a:p>
            <a:pPr marL="0" indent="0">
              <a:lnSpc>
                <a:spcPct val="200000"/>
              </a:lnSpc>
              <a:buNone/>
            </a:pPr>
            <a:r>
              <a:rPr lang="tr-TR" b="1" dirty="0" smtClean="0">
                <a:solidFill>
                  <a:srgbClr val="0070C0"/>
                </a:solidFill>
              </a:rPr>
              <a:t>Dikkat </a:t>
            </a:r>
            <a:r>
              <a:rPr lang="tr-TR" b="1" dirty="0">
                <a:solidFill>
                  <a:srgbClr val="0070C0"/>
                </a:solidFill>
              </a:rPr>
              <a:t>dağınıklığı veya motivasyon eksikliği gibi psikolojik; baş ağrısı ve karın ağrısı gibi fizyolojik sorunlar  sınavı olumsuz etkiler. </a:t>
            </a:r>
            <a:r>
              <a:rPr lang="tr-TR" b="1" dirty="0" smtClean="0">
                <a:solidFill>
                  <a:srgbClr val="0070C0"/>
                </a:solidFill>
              </a:rPr>
              <a:t>Bu tür durumlarda sınav öncesi veya esnasında </a:t>
            </a:r>
            <a:r>
              <a:rPr lang="tr-TR" b="1" dirty="0" err="1" smtClean="0">
                <a:solidFill>
                  <a:srgbClr val="0070C0"/>
                </a:solidFill>
              </a:rPr>
              <a:t>geşeme</a:t>
            </a:r>
            <a:r>
              <a:rPr lang="tr-TR" b="1" dirty="0" smtClean="0">
                <a:solidFill>
                  <a:srgbClr val="0070C0"/>
                </a:solidFill>
              </a:rPr>
              <a:t> egzersizlerinden yararlanabilirsin.</a:t>
            </a:r>
            <a:endParaRPr lang="tr-TR" b="1" dirty="0">
              <a:solidFill>
                <a:srgbClr val="0070C0"/>
              </a:solidFill>
            </a:endParaRPr>
          </a:p>
        </p:txBody>
      </p:sp>
      <p:pic>
        <p:nvPicPr>
          <p:cNvPr id="4" name="Resim 3"/>
          <p:cNvPicPr>
            <a:picLocks noChangeAspect="1"/>
          </p:cNvPicPr>
          <p:nvPr/>
        </p:nvPicPr>
        <p:blipFill>
          <a:blip r:embed="rId2"/>
          <a:stretch>
            <a:fillRect/>
          </a:stretch>
        </p:blipFill>
        <p:spPr>
          <a:xfrm>
            <a:off x="7860302" y="4670378"/>
            <a:ext cx="4032000" cy="2016000"/>
          </a:xfrm>
          <a:prstGeom prst="rect">
            <a:avLst/>
          </a:prstGeom>
        </p:spPr>
      </p:pic>
      <p:pic>
        <p:nvPicPr>
          <p:cNvPr id="6" name="Resim 5"/>
          <p:cNvPicPr>
            <a:picLocks noChangeAspect="1"/>
          </p:cNvPicPr>
          <p:nvPr/>
        </p:nvPicPr>
        <p:blipFill>
          <a:blip r:embed="rId3"/>
          <a:stretch>
            <a:fillRect/>
          </a:stretch>
        </p:blipFill>
        <p:spPr>
          <a:xfrm>
            <a:off x="2281237" y="3598815"/>
            <a:ext cx="2143125" cy="2143125"/>
          </a:xfrm>
          <a:prstGeom prst="rect">
            <a:avLst/>
          </a:prstGeom>
        </p:spPr>
      </p:pic>
    </p:spTree>
    <p:extLst>
      <p:ext uri="{BB962C8B-B14F-4D97-AF65-F5344CB8AC3E}">
        <p14:creationId xmlns:p14="http://schemas.microsoft.com/office/powerpoint/2010/main" val="3625690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22347" y="587829"/>
            <a:ext cx="9871755" cy="6270171"/>
          </a:xfrm>
        </p:spPr>
        <p:txBody>
          <a:bodyPr>
            <a:normAutofit/>
          </a:bodyPr>
          <a:lstStyle/>
          <a:p>
            <a:pPr marL="0" indent="0" algn="just">
              <a:lnSpc>
                <a:spcPct val="160000"/>
              </a:lnSpc>
              <a:buNone/>
            </a:pPr>
            <a:r>
              <a:rPr lang="tr-TR" b="1" dirty="0">
                <a:solidFill>
                  <a:srgbClr val="FF0000"/>
                </a:solidFill>
              </a:rPr>
              <a:t>6- Sınavla ilgili şu yanlış düşüncelerin bizi olumsuz etkilemesi</a:t>
            </a:r>
            <a:r>
              <a:rPr lang="tr-TR" b="1" dirty="0" smtClean="0">
                <a:solidFill>
                  <a:srgbClr val="FF0000"/>
                </a:solidFill>
              </a:rPr>
              <a:t>.</a:t>
            </a:r>
            <a:endParaRPr lang="tr-TR" b="1" dirty="0">
              <a:solidFill>
                <a:srgbClr val="FF0000"/>
              </a:solidFill>
            </a:endParaRPr>
          </a:p>
          <a:p>
            <a:pPr algn="just">
              <a:lnSpc>
                <a:spcPct val="160000"/>
              </a:lnSpc>
              <a:buFont typeface="Arial" panose="020B0604020202020204" pitchFamily="34" charset="0"/>
              <a:buChar char="•"/>
            </a:pPr>
            <a:r>
              <a:rPr lang="tr-TR" b="1" dirty="0">
                <a:solidFill>
                  <a:srgbClr val="0070C0"/>
                </a:solidFill>
              </a:rPr>
              <a:t>Stresten soruları görünce her şeyi unutmuşum hissine kapılıyorum.</a:t>
            </a:r>
          </a:p>
          <a:p>
            <a:pPr algn="just">
              <a:lnSpc>
                <a:spcPct val="160000"/>
              </a:lnSpc>
              <a:buFont typeface="Arial" panose="020B0604020202020204" pitchFamily="34" charset="0"/>
              <a:buChar char="•"/>
            </a:pPr>
            <a:r>
              <a:rPr lang="tr-TR" b="1" dirty="0">
                <a:solidFill>
                  <a:srgbClr val="0070C0"/>
                </a:solidFill>
              </a:rPr>
              <a:t>Çözemediğim bir soru olunca moralim bozuluyor, bir daha kendimi toparlayamıyorum.</a:t>
            </a:r>
          </a:p>
          <a:p>
            <a:pPr algn="just">
              <a:lnSpc>
                <a:spcPct val="160000"/>
              </a:lnSpc>
              <a:buFont typeface="Arial" panose="020B0604020202020204" pitchFamily="34" charset="0"/>
              <a:buChar char="•"/>
            </a:pPr>
            <a:r>
              <a:rPr lang="tr-TR" b="1" dirty="0">
                <a:solidFill>
                  <a:srgbClr val="0070C0"/>
                </a:solidFill>
              </a:rPr>
              <a:t>Zaman çok hızlı akıyor, soruları yetiştiremeyeceğim galiba düşüncesi hep aklımda.</a:t>
            </a:r>
          </a:p>
          <a:p>
            <a:pPr algn="just">
              <a:lnSpc>
                <a:spcPct val="160000"/>
              </a:lnSpc>
              <a:buFont typeface="Arial" panose="020B0604020202020204" pitchFamily="34" charset="0"/>
              <a:buChar char="•"/>
            </a:pPr>
            <a:r>
              <a:rPr lang="tr-TR" b="1" dirty="0" smtClean="0">
                <a:solidFill>
                  <a:srgbClr val="0070C0"/>
                </a:solidFill>
              </a:rPr>
              <a:t>“</a:t>
            </a:r>
            <a:r>
              <a:rPr lang="tr-TR" b="1" dirty="0">
                <a:solidFill>
                  <a:srgbClr val="0070C0"/>
                </a:solidFill>
              </a:rPr>
              <a:t>Ya sorular zorsa ve yapamazsam” düşüncesi.</a:t>
            </a:r>
          </a:p>
          <a:p>
            <a:pPr marL="0" indent="0" algn="just">
              <a:lnSpc>
                <a:spcPct val="160000"/>
              </a:lnSpc>
              <a:buNone/>
            </a:pPr>
            <a:r>
              <a:rPr lang="tr-TR" b="1" dirty="0" smtClean="0">
                <a:solidFill>
                  <a:srgbClr val="0070C0"/>
                </a:solidFill>
              </a:rPr>
              <a:t>	Bu </a:t>
            </a:r>
            <a:r>
              <a:rPr lang="tr-TR" b="1" dirty="0">
                <a:solidFill>
                  <a:srgbClr val="0070C0"/>
                </a:solidFill>
              </a:rPr>
              <a:t>düşünceler istem dışı zihni meşgul eder ama olumsuzluklara karşı yapılacak en önemli şey o düşüncelere değer vermemektir.</a:t>
            </a:r>
          </a:p>
        </p:txBody>
      </p:sp>
    </p:spTree>
    <p:extLst>
      <p:ext uri="{BB962C8B-B14F-4D97-AF65-F5344CB8AC3E}">
        <p14:creationId xmlns:p14="http://schemas.microsoft.com/office/powerpoint/2010/main" val="1671027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45921" y="796834"/>
            <a:ext cx="10189028" cy="5114388"/>
          </a:xfrm>
        </p:spPr>
        <p:txBody>
          <a:bodyPr>
            <a:normAutofit/>
          </a:bodyPr>
          <a:lstStyle/>
          <a:p>
            <a:pPr marL="0" indent="0" algn="ctr">
              <a:lnSpc>
                <a:spcPct val="150000"/>
              </a:lnSpc>
              <a:buNone/>
            </a:pPr>
            <a:r>
              <a:rPr lang="tr-TR" sz="3200" b="1" dirty="0" smtClean="0">
                <a:solidFill>
                  <a:srgbClr val="FF0000"/>
                </a:solidFill>
              </a:rPr>
              <a:t>SINAVLARDA DİKKAT HATALARINI ÖNLEMEK İÇİN NELER YAPILMALI</a:t>
            </a:r>
          </a:p>
          <a:p>
            <a:pPr marL="0" indent="0">
              <a:lnSpc>
                <a:spcPct val="150000"/>
              </a:lnSpc>
              <a:buNone/>
            </a:pPr>
            <a:r>
              <a:rPr lang="tr-TR" sz="2000" b="1" dirty="0" smtClean="0">
                <a:solidFill>
                  <a:srgbClr val="0070C0"/>
                </a:solidFill>
              </a:rPr>
              <a:t>	Sınavlarda </a:t>
            </a:r>
            <a:r>
              <a:rPr lang="tr-TR" sz="2000" b="1" dirty="0">
                <a:solidFill>
                  <a:srgbClr val="0070C0"/>
                </a:solidFill>
              </a:rPr>
              <a:t>yapılan dikkat hataları genelde aynı nedenlerden kaynaklandığı için bunları bilip eksiklerimizi tamamlamalıyız. </a:t>
            </a:r>
          </a:p>
        </p:txBody>
      </p:sp>
    </p:spTree>
    <p:extLst>
      <p:ext uri="{BB962C8B-B14F-4D97-AF65-F5344CB8AC3E}">
        <p14:creationId xmlns:p14="http://schemas.microsoft.com/office/powerpoint/2010/main" val="155282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45920" y="418011"/>
            <a:ext cx="10241280" cy="5493211"/>
          </a:xfrm>
        </p:spPr>
        <p:txBody>
          <a:bodyPr>
            <a:normAutofit fontScale="92500" lnSpcReduction="10000"/>
          </a:bodyPr>
          <a:lstStyle/>
          <a:p>
            <a:pPr marL="0" indent="0" algn="just">
              <a:lnSpc>
                <a:spcPct val="200000"/>
              </a:lnSpc>
              <a:buNone/>
            </a:pPr>
            <a:r>
              <a:rPr lang="tr-TR" b="1" dirty="0">
                <a:solidFill>
                  <a:srgbClr val="FF0000"/>
                </a:solidFill>
              </a:rPr>
              <a:t>A- Sınavdan Önce Yapılacaklar</a:t>
            </a:r>
          </a:p>
          <a:p>
            <a:pPr marL="0" indent="0" algn="just">
              <a:lnSpc>
                <a:spcPct val="200000"/>
              </a:lnSpc>
              <a:buNone/>
            </a:pPr>
            <a:r>
              <a:rPr lang="tr-TR" b="1" dirty="0">
                <a:solidFill>
                  <a:srgbClr val="FF0000"/>
                </a:solidFill>
              </a:rPr>
              <a:t>Beslenmenin önemi: </a:t>
            </a:r>
            <a:r>
              <a:rPr lang="tr-TR" b="1" dirty="0">
                <a:solidFill>
                  <a:srgbClr val="0070C0"/>
                </a:solidFill>
              </a:rPr>
              <a:t>Sınavdan önce çok fazla yemek yenmesi, asitli içecekler, gaz yapacak yiyecekler, lavabo kullanımı gerektirecek şekilde yapılan yeme içme olumsuz sonuçlar doğurur, dikkatinizi sınava vermenizi engeller. Ne çok aç, ne çok fazla tok olmamakta fayda var.</a:t>
            </a:r>
          </a:p>
          <a:p>
            <a:pPr marL="0" indent="0" algn="just">
              <a:lnSpc>
                <a:spcPct val="200000"/>
              </a:lnSpc>
              <a:buNone/>
            </a:pPr>
            <a:r>
              <a:rPr lang="tr-TR" b="1" dirty="0">
                <a:solidFill>
                  <a:srgbClr val="FF0000"/>
                </a:solidFill>
              </a:rPr>
              <a:t>Konu eksiklikleri giderilmeli. </a:t>
            </a:r>
            <a:r>
              <a:rPr lang="tr-TR" b="1" dirty="0">
                <a:solidFill>
                  <a:srgbClr val="0070C0"/>
                </a:solidFill>
              </a:rPr>
              <a:t>Tam hakim olmadığınız konularda yanlış yapmak kaçınılmaz, konu eksikliğinden kaynaklı soruyu tam kavrayamama hata yapmaya sebep olur. Net olarak anlaşılamayan konuları bir yere not alıp üzerine eğilmek, o konuda konu anlatımı ve soru çözme videoları izlenmeli, bol soru çözülmeli, çözülemeyen sorular için öğretmenlerden veya bilen arkadaşlardan duruma göre de aile büyüklerinde yardım alınmalıdır.</a:t>
            </a:r>
          </a:p>
        </p:txBody>
      </p:sp>
    </p:spTree>
    <p:extLst>
      <p:ext uri="{BB962C8B-B14F-4D97-AF65-F5344CB8AC3E}">
        <p14:creationId xmlns:p14="http://schemas.microsoft.com/office/powerpoint/2010/main" val="2887346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80605" y="248195"/>
            <a:ext cx="10202091" cy="6361610"/>
          </a:xfrm>
        </p:spPr>
        <p:txBody>
          <a:bodyPr>
            <a:normAutofit fontScale="92500" lnSpcReduction="20000"/>
          </a:bodyPr>
          <a:lstStyle/>
          <a:p>
            <a:pPr marL="0" indent="0" algn="just">
              <a:lnSpc>
                <a:spcPct val="210000"/>
              </a:lnSpc>
              <a:buNone/>
            </a:pPr>
            <a:r>
              <a:rPr lang="tr-TR" b="1" dirty="0">
                <a:solidFill>
                  <a:srgbClr val="FF0000"/>
                </a:solidFill>
              </a:rPr>
              <a:t>Bol soru çözmek soru tiplerine aşinalık oluşturur. </a:t>
            </a:r>
            <a:r>
              <a:rPr lang="tr-TR" b="1" dirty="0">
                <a:solidFill>
                  <a:srgbClr val="0070C0"/>
                </a:solidFill>
              </a:rPr>
              <a:t>“Bu tip sorular böyle çözülüyor.” diyerek konu hakimiyetinin olması sorulardaki detayları </a:t>
            </a:r>
            <a:r>
              <a:rPr lang="tr-TR" b="1" dirty="0" err="1">
                <a:solidFill>
                  <a:srgbClr val="0070C0"/>
                </a:solidFill>
              </a:rPr>
              <a:t>farketmenizi</a:t>
            </a:r>
            <a:r>
              <a:rPr lang="tr-TR" b="1" dirty="0">
                <a:solidFill>
                  <a:srgbClr val="0070C0"/>
                </a:solidFill>
              </a:rPr>
              <a:t> kolaylaştırır ve dikkat hatasına düşmeden soruyu doğru olarak çözersiniz.</a:t>
            </a:r>
          </a:p>
          <a:p>
            <a:pPr marL="0" indent="0" algn="just">
              <a:lnSpc>
                <a:spcPct val="210000"/>
              </a:lnSpc>
              <a:buNone/>
            </a:pPr>
            <a:r>
              <a:rPr lang="tr-TR" b="1" dirty="0">
                <a:solidFill>
                  <a:srgbClr val="FF0000"/>
                </a:solidFill>
              </a:rPr>
              <a:t>Evde kendinize doğal sınav ortamı oluşturun</a:t>
            </a:r>
            <a:r>
              <a:rPr lang="tr-TR" b="1" dirty="0">
                <a:solidFill>
                  <a:srgbClr val="0070C0"/>
                </a:solidFill>
              </a:rPr>
              <a:t>. Gerçek sınavlarda evdeki gibi sessiz ortam olmayabilir. Sokaktan gelen araba sesleri, iş makineleri, sınıfta öksüren bir arkadaş gibi dikkatleri dağıtabilecek küçük de olsa dış seslere kendinizi hazırlamalısınız. Evde sürekli çok sessiz ortamda çalışmaya alışırsanız, en ufak ses dikkatinizi çeker ve motivasyonunuzu kaybedebilirsiniz. Bu yüzden evde yan odadan gelen televizyonun sesine, sokaktan gelen çocuk seslerine kendinizi alıştırın. Normal boyuttaki gürültülere dikkat kesilmeyin, sınavınıza, dersinize odaklanın. Tabi burada sese alışın derken kulağında müzik, ders çalışın demek istemiyoruz, bunlar dikkat bozan materyallerdendir, bahsettiğimiz senin istemin dışındaki seslere takılmaman, üzerine alıştırmalar yaparak bu konuda tecrübeli olman.</a:t>
            </a:r>
          </a:p>
        </p:txBody>
      </p:sp>
    </p:spTree>
    <p:extLst>
      <p:ext uri="{BB962C8B-B14F-4D97-AF65-F5344CB8AC3E}">
        <p14:creationId xmlns:p14="http://schemas.microsoft.com/office/powerpoint/2010/main" val="321786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2857" y="457200"/>
            <a:ext cx="10228217" cy="6152606"/>
          </a:xfrm>
        </p:spPr>
        <p:txBody>
          <a:bodyPr>
            <a:normAutofit lnSpcReduction="10000"/>
          </a:bodyPr>
          <a:lstStyle/>
          <a:p>
            <a:pPr marL="0" indent="0" algn="just">
              <a:lnSpc>
                <a:spcPct val="200000"/>
              </a:lnSpc>
              <a:buNone/>
            </a:pPr>
            <a:r>
              <a:rPr lang="tr-TR" b="1" dirty="0">
                <a:solidFill>
                  <a:srgbClr val="FF0000"/>
                </a:solidFill>
              </a:rPr>
              <a:t>Evde yaptığınız deneme ve test çözümlerinde süre tutun. </a:t>
            </a:r>
            <a:r>
              <a:rPr lang="tr-TR" b="1" dirty="0">
                <a:solidFill>
                  <a:srgbClr val="0070C0"/>
                </a:solidFill>
              </a:rPr>
              <a:t>Böylece zamanla süreyi iyi kullanmayı öğrenecek, zamanı yönetebileceksiniz. Dikkat ederseniz evde kendi kendinizi deneme yaptığınızda iyi sonuç alırsınız çünkü rahatsınız, stres az, kendinize esnek davranıp ekstra </a:t>
            </a:r>
            <a:r>
              <a:rPr lang="tr-TR" b="1" dirty="0" smtClean="0">
                <a:solidFill>
                  <a:srgbClr val="0070C0"/>
                </a:solidFill>
              </a:rPr>
              <a:t>zaman </a:t>
            </a:r>
            <a:r>
              <a:rPr lang="tr-TR" b="1" dirty="0">
                <a:solidFill>
                  <a:srgbClr val="0070C0"/>
                </a:solidFill>
              </a:rPr>
              <a:t>verebilirsiniz, hatta aralarda kalkıp dolaşırsınız. Ama bunlar gerçek sınavda olmaz. O yüzden evdeki toplu soru çözümlerinde veya denemelerde süre tut, gezinme ve kendini sadece sınava ver. Zamanla bu konuda ustalaşacak ve dikkat hatası yapmayacaksın.</a:t>
            </a:r>
          </a:p>
          <a:p>
            <a:pPr marL="0" indent="0" algn="just">
              <a:lnSpc>
                <a:spcPct val="200000"/>
              </a:lnSpc>
              <a:buNone/>
            </a:pPr>
            <a:r>
              <a:rPr lang="tr-TR" b="1" dirty="0">
                <a:solidFill>
                  <a:srgbClr val="FF0000"/>
                </a:solidFill>
              </a:rPr>
              <a:t>Evde yapılan denemelerdeki yanlışlara üzülmeyin, sevinin. </a:t>
            </a:r>
            <a:r>
              <a:rPr lang="tr-TR" b="1" dirty="0">
                <a:solidFill>
                  <a:srgbClr val="0070C0"/>
                </a:solidFill>
              </a:rPr>
              <a:t>Her yanlış yapılan soru, senin eksiğini sana haber veriyor, seni uyarıyor ve “Bu konuda iyi değilsin.” diyor. “Bir sonrakine daha dikkatli olacağım.” şeklinde yaklaş bu sorulara. Şöyle düşün: “Ya bu soru bu denemede değil de gerçek sınavda karşıma çıksaydı?”</a:t>
            </a:r>
          </a:p>
        </p:txBody>
      </p:sp>
    </p:spTree>
    <p:extLst>
      <p:ext uri="{BB962C8B-B14F-4D97-AF65-F5344CB8AC3E}">
        <p14:creationId xmlns:p14="http://schemas.microsoft.com/office/powerpoint/2010/main" val="1501370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15291" y="600891"/>
            <a:ext cx="9989321" cy="5310331"/>
          </a:xfrm>
        </p:spPr>
        <p:txBody>
          <a:bodyPr/>
          <a:lstStyle/>
          <a:p>
            <a:pPr marL="0" indent="0" algn="just">
              <a:lnSpc>
                <a:spcPct val="200000"/>
              </a:lnSpc>
              <a:buNone/>
            </a:pPr>
            <a:r>
              <a:rPr lang="tr-TR" b="1" dirty="0">
                <a:solidFill>
                  <a:srgbClr val="FF0000"/>
                </a:solidFill>
              </a:rPr>
              <a:t>Altı çizilerek dikkat çekilen soru tiplerine özen gösterin. </a:t>
            </a:r>
            <a:r>
              <a:rPr lang="tr-TR" b="1" dirty="0">
                <a:solidFill>
                  <a:srgbClr val="0070C0"/>
                </a:solidFill>
              </a:rPr>
              <a:t>Bu tip sorulardan daha fazla çözün. Özellikle matematikte olsun, Türkçede paragraf sorularında olsun hatta tüm derslerde bu “Hangisi değildir?” tarzı, ters köşe yapan sorulardan bol bol çözün, zamanla her soruda böyle bir uyarı var mı, hemen görmeye başlayacaksınız.</a:t>
            </a:r>
          </a:p>
          <a:p>
            <a:pPr marL="0" indent="0" algn="just">
              <a:lnSpc>
                <a:spcPct val="200000"/>
              </a:lnSpc>
              <a:buNone/>
            </a:pPr>
            <a:r>
              <a:rPr lang="tr-TR" b="1" dirty="0" smtClean="0">
                <a:solidFill>
                  <a:srgbClr val="FF0000"/>
                </a:solidFill>
              </a:rPr>
              <a:t>uzun, </a:t>
            </a:r>
            <a:r>
              <a:rPr lang="tr-TR" b="1" dirty="0">
                <a:solidFill>
                  <a:srgbClr val="FF0000"/>
                </a:solidFill>
              </a:rPr>
              <a:t>mantık gerektiren ve yoruma dayalı sorular çok fazla, bu tip sorular çözün.</a:t>
            </a:r>
            <a:r>
              <a:rPr lang="tr-TR" b="1" dirty="0"/>
              <a:t> </a:t>
            </a:r>
            <a:endParaRPr lang="tr-TR" b="1" dirty="0" smtClean="0"/>
          </a:p>
          <a:p>
            <a:pPr marL="0" indent="0" algn="just">
              <a:lnSpc>
                <a:spcPct val="200000"/>
              </a:lnSpc>
              <a:buNone/>
            </a:pPr>
            <a:r>
              <a:rPr lang="tr-TR" b="1" dirty="0" smtClean="0">
                <a:solidFill>
                  <a:srgbClr val="0070C0"/>
                </a:solidFill>
              </a:rPr>
              <a:t>Uzun </a:t>
            </a:r>
            <a:r>
              <a:rPr lang="tr-TR" b="1" dirty="0">
                <a:solidFill>
                  <a:srgbClr val="0070C0"/>
                </a:solidFill>
              </a:rPr>
              <a:t>paragraf sorularından, bol şekilli zor gibi görünen matematik sorularından çekinmeyin, daha da üstüne gidin.</a:t>
            </a:r>
          </a:p>
        </p:txBody>
      </p:sp>
    </p:spTree>
    <p:extLst>
      <p:ext uri="{BB962C8B-B14F-4D97-AF65-F5344CB8AC3E}">
        <p14:creationId xmlns:p14="http://schemas.microsoft.com/office/powerpoint/2010/main" val="298689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15737" y="653143"/>
            <a:ext cx="9688875" cy="5258079"/>
          </a:xfrm>
        </p:spPr>
        <p:txBody>
          <a:bodyPr/>
          <a:lstStyle/>
          <a:p>
            <a:pPr marL="0" indent="0">
              <a:lnSpc>
                <a:spcPct val="200000"/>
              </a:lnSpc>
              <a:buNone/>
            </a:pPr>
            <a:r>
              <a:rPr lang="tr-TR" b="1" dirty="0" smtClean="0">
                <a:solidFill>
                  <a:srgbClr val="0070C0"/>
                </a:solidFill>
              </a:rPr>
              <a:t>	Yazılı </a:t>
            </a:r>
            <a:r>
              <a:rPr lang="tr-TR" b="1" dirty="0">
                <a:solidFill>
                  <a:srgbClr val="0070C0"/>
                </a:solidFill>
              </a:rPr>
              <a:t>sınavlar ve denemeler, ilkokul 4. sınıftan itibaren resmi olarak hayatımıza giriyor ve okul hayatı bittiğinde dahi hayatımızda olmaya devam ediyor. </a:t>
            </a:r>
          </a:p>
        </p:txBody>
      </p:sp>
      <p:pic>
        <p:nvPicPr>
          <p:cNvPr id="5" name="Resim 4"/>
          <p:cNvPicPr>
            <a:picLocks noChangeAspect="1"/>
          </p:cNvPicPr>
          <p:nvPr/>
        </p:nvPicPr>
        <p:blipFill>
          <a:blip r:embed="rId2"/>
          <a:stretch>
            <a:fillRect/>
          </a:stretch>
        </p:blipFill>
        <p:spPr>
          <a:xfrm>
            <a:off x="6053953" y="3138491"/>
            <a:ext cx="3114675" cy="1466850"/>
          </a:xfrm>
          <a:prstGeom prst="rect">
            <a:avLst/>
          </a:prstGeom>
        </p:spPr>
      </p:pic>
      <p:pic>
        <p:nvPicPr>
          <p:cNvPr id="6" name="Resim 5"/>
          <p:cNvPicPr>
            <a:picLocks noChangeAspect="1"/>
          </p:cNvPicPr>
          <p:nvPr/>
        </p:nvPicPr>
        <p:blipFill>
          <a:blip r:embed="rId3"/>
          <a:stretch>
            <a:fillRect/>
          </a:stretch>
        </p:blipFill>
        <p:spPr>
          <a:xfrm>
            <a:off x="1997937" y="4344083"/>
            <a:ext cx="2657475" cy="1714500"/>
          </a:xfrm>
          <a:prstGeom prst="rect">
            <a:avLst/>
          </a:prstGeom>
        </p:spPr>
      </p:pic>
      <p:pic>
        <p:nvPicPr>
          <p:cNvPr id="7" name="Resim 6"/>
          <p:cNvPicPr>
            <a:picLocks noChangeAspect="1"/>
          </p:cNvPicPr>
          <p:nvPr/>
        </p:nvPicPr>
        <p:blipFill>
          <a:blip r:embed="rId4"/>
          <a:stretch>
            <a:fillRect/>
          </a:stretch>
        </p:blipFill>
        <p:spPr>
          <a:xfrm>
            <a:off x="8885237" y="4821087"/>
            <a:ext cx="2619375" cy="1743075"/>
          </a:xfrm>
          <a:prstGeom prst="rect">
            <a:avLst/>
          </a:prstGeom>
        </p:spPr>
      </p:pic>
      <p:pic>
        <p:nvPicPr>
          <p:cNvPr id="8" name="Resim 7"/>
          <p:cNvPicPr>
            <a:picLocks noChangeAspect="1"/>
          </p:cNvPicPr>
          <p:nvPr/>
        </p:nvPicPr>
        <p:blipFill>
          <a:blip r:embed="rId5"/>
          <a:stretch>
            <a:fillRect/>
          </a:stretch>
        </p:blipFill>
        <p:spPr>
          <a:xfrm>
            <a:off x="5365387" y="4935387"/>
            <a:ext cx="1692000" cy="980780"/>
          </a:xfrm>
          <a:prstGeom prst="rect">
            <a:avLst/>
          </a:prstGeom>
        </p:spPr>
      </p:pic>
    </p:spTree>
    <p:extLst>
      <p:ext uri="{BB962C8B-B14F-4D97-AF65-F5344CB8AC3E}">
        <p14:creationId xmlns:p14="http://schemas.microsoft.com/office/powerpoint/2010/main" val="1802280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2673" y="339634"/>
            <a:ext cx="10071463" cy="6374675"/>
          </a:xfrm>
        </p:spPr>
        <p:txBody>
          <a:bodyPr>
            <a:normAutofit/>
          </a:bodyPr>
          <a:lstStyle/>
          <a:p>
            <a:pPr marL="0" indent="0" algn="just">
              <a:lnSpc>
                <a:spcPct val="200000"/>
              </a:lnSpc>
              <a:buNone/>
            </a:pPr>
            <a:r>
              <a:rPr lang="tr-TR" b="1" dirty="0">
                <a:solidFill>
                  <a:srgbClr val="FF0000"/>
                </a:solidFill>
              </a:rPr>
              <a:t>Kendi sınav tekniğinizi keşfedin. </a:t>
            </a:r>
            <a:r>
              <a:rPr lang="tr-TR" b="1" dirty="0">
                <a:solidFill>
                  <a:srgbClr val="0070C0"/>
                </a:solidFill>
              </a:rPr>
              <a:t>Sınavın hangi dakikalarında iyiyim, genelde hangi zaman diliminde hatalarım oluyor bunu tespit edin ve ona göre bir soru çözme sıralaması belirleyin. Önce nereden başlamalıyım, kolaydan mı zordan mı, sınavın hangi bölümlerinde yorulmaya başlıyorum, nerede soluklanmalıyım, tüm bunları kendini tanıdıkça daha iyi karar verirsin. Bunun için kurs dışında da evde her denemenin küçük bir değerlendirmesini yap ve kendini keşfet.  </a:t>
            </a:r>
          </a:p>
          <a:p>
            <a:pPr marL="0" indent="0" algn="just">
              <a:lnSpc>
                <a:spcPct val="200000"/>
              </a:lnSpc>
              <a:buNone/>
            </a:pPr>
            <a:r>
              <a:rPr lang="tr-TR" b="1" dirty="0">
                <a:solidFill>
                  <a:srgbClr val="FF0000"/>
                </a:solidFill>
              </a:rPr>
              <a:t>Sınav günleri ve denemelerin tarihleri önceden bellidir, bu zaman dilimlerinde fiziksel ve ruhsal açıdan sağlıklı olmak gerek. </a:t>
            </a:r>
            <a:endParaRPr lang="tr-TR" b="1" dirty="0" smtClean="0">
              <a:solidFill>
                <a:srgbClr val="FF0000"/>
              </a:solidFill>
            </a:endParaRPr>
          </a:p>
          <a:p>
            <a:pPr marL="0" indent="0" algn="just">
              <a:lnSpc>
                <a:spcPct val="200000"/>
              </a:lnSpc>
              <a:buNone/>
            </a:pPr>
            <a:r>
              <a:rPr lang="tr-TR" b="1" dirty="0" smtClean="0">
                <a:solidFill>
                  <a:srgbClr val="0070C0"/>
                </a:solidFill>
              </a:rPr>
              <a:t>Sınav </a:t>
            </a:r>
            <a:r>
              <a:rPr lang="tr-TR" b="1" dirty="0">
                <a:solidFill>
                  <a:srgbClr val="0070C0"/>
                </a:solidFill>
              </a:rPr>
              <a:t>öncesinde uykunu almış, dinlenmiş, bedenen sağlıklı, moral olarak yüksek ve huzurlu olursan, dikkatini toplama ihtimalin daha yüksek olacaktır.</a:t>
            </a:r>
          </a:p>
        </p:txBody>
      </p:sp>
    </p:spTree>
    <p:extLst>
      <p:ext uri="{BB962C8B-B14F-4D97-AF65-F5344CB8AC3E}">
        <p14:creationId xmlns:p14="http://schemas.microsoft.com/office/powerpoint/2010/main" val="2938871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8171" y="418011"/>
            <a:ext cx="10032275" cy="6152606"/>
          </a:xfrm>
        </p:spPr>
        <p:txBody>
          <a:bodyPr>
            <a:normAutofit/>
          </a:bodyPr>
          <a:lstStyle/>
          <a:p>
            <a:pPr marL="0" indent="0" algn="just">
              <a:lnSpc>
                <a:spcPct val="200000"/>
              </a:lnSpc>
              <a:buNone/>
            </a:pPr>
            <a:r>
              <a:rPr lang="tr-TR" b="1" dirty="0">
                <a:solidFill>
                  <a:srgbClr val="FF0000"/>
                </a:solidFill>
              </a:rPr>
              <a:t>B- Sınav Esnasında Yapılacaklar</a:t>
            </a:r>
          </a:p>
          <a:p>
            <a:pPr marL="0" indent="0" algn="just">
              <a:lnSpc>
                <a:spcPct val="200000"/>
              </a:lnSpc>
              <a:buNone/>
            </a:pPr>
            <a:r>
              <a:rPr lang="tr-TR" b="1" dirty="0">
                <a:solidFill>
                  <a:srgbClr val="FF0000"/>
                </a:solidFill>
              </a:rPr>
              <a:t>Sınavın ilk dakikaları çok önemli, bu süre stressiz ve yanlışsız atlatılmalı. </a:t>
            </a:r>
            <a:endParaRPr lang="tr-TR" b="1" dirty="0" smtClean="0">
              <a:solidFill>
                <a:srgbClr val="FF0000"/>
              </a:solidFill>
            </a:endParaRPr>
          </a:p>
          <a:p>
            <a:pPr marL="0" indent="0" algn="just">
              <a:lnSpc>
                <a:spcPct val="200000"/>
              </a:lnSpc>
              <a:buNone/>
            </a:pPr>
            <a:r>
              <a:rPr lang="tr-TR" b="1" dirty="0" smtClean="0">
                <a:solidFill>
                  <a:srgbClr val="0070C0"/>
                </a:solidFill>
              </a:rPr>
              <a:t>Kodlamadan </a:t>
            </a:r>
            <a:r>
              <a:rPr lang="tr-TR" b="1" dirty="0">
                <a:solidFill>
                  <a:srgbClr val="0070C0"/>
                </a:solidFill>
              </a:rPr>
              <a:t>sonra kitapçığı karıştırıp soruların geneline bir göz atarken stresi de o esnada azaltıp yok etmeye bak. Derin nefes alıp vererek kendini rahatlat. Yazılı veya deneme olması </a:t>
            </a:r>
            <a:r>
              <a:rPr lang="tr-TR" b="1" dirty="0" err="1">
                <a:solidFill>
                  <a:srgbClr val="0070C0"/>
                </a:solidFill>
              </a:rPr>
              <a:t>farketmez</a:t>
            </a:r>
            <a:r>
              <a:rPr lang="tr-TR" b="1" dirty="0">
                <a:solidFill>
                  <a:srgbClr val="0070C0"/>
                </a:solidFill>
              </a:rPr>
              <a:t>, ilk olarak hangi sorulardan başlayacağına karar </a:t>
            </a:r>
            <a:r>
              <a:rPr lang="tr-TR" b="1" dirty="0" smtClean="0">
                <a:solidFill>
                  <a:srgbClr val="0070C0"/>
                </a:solidFill>
              </a:rPr>
              <a:t>ver.</a:t>
            </a:r>
          </a:p>
          <a:p>
            <a:pPr marL="0" indent="0" algn="just">
              <a:lnSpc>
                <a:spcPct val="200000"/>
              </a:lnSpc>
              <a:buNone/>
            </a:pPr>
            <a:r>
              <a:rPr lang="tr-TR" b="1" dirty="0" smtClean="0">
                <a:solidFill>
                  <a:srgbClr val="FF0000"/>
                </a:solidFill>
              </a:rPr>
              <a:t>Soruları </a:t>
            </a:r>
            <a:r>
              <a:rPr lang="tr-TR" b="1" dirty="0">
                <a:solidFill>
                  <a:srgbClr val="FF0000"/>
                </a:solidFill>
              </a:rPr>
              <a:t>itina ile dikkatlice okuyup anlamalısın. </a:t>
            </a:r>
            <a:endParaRPr lang="tr-TR" b="1" dirty="0" smtClean="0">
              <a:solidFill>
                <a:srgbClr val="FF0000"/>
              </a:solidFill>
            </a:endParaRPr>
          </a:p>
          <a:p>
            <a:pPr marL="0" indent="0" algn="just">
              <a:lnSpc>
                <a:spcPct val="200000"/>
              </a:lnSpc>
              <a:buNone/>
            </a:pPr>
            <a:r>
              <a:rPr lang="tr-TR" b="1" dirty="0" smtClean="0">
                <a:solidFill>
                  <a:srgbClr val="0070C0"/>
                </a:solidFill>
              </a:rPr>
              <a:t>Soruyu </a:t>
            </a:r>
            <a:r>
              <a:rPr lang="tr-TR" b="1" dirty="0">
                <a:solidFill>
                  <a:srgbClr val="0070C0"/>
                </a:solidFill>
              </a:rPr>
              <a:t>okumak zaman kaybı değildir, soruyu çözmenin ön şartıdır. Hızlı okuyayım derken üstünkörü göz atarcasına ilerleme, sonra tekrar geri dönmek zorunda kalırsan daha büyük bir zaman kaybı yaşarsın. Okurken de ne istendiği konusuna odaklanırsan </a:t>
            </a:r>
            <a:r>
              <a:rPr lang="tr-TR" b="1" dirty="0" err="1">
                <a:solidFill>
                  <a:srgbClr val="0070C0"/>
                </a:solidFill>
              </a:rPr>
              <a:t>hatasızca</a:t>
            </a:r>
            <a:r>
              <a:rPr lang="tr-TR" b="1" dirty="0">
                <a:solidFill>
                  <a:srgbClr val="0070C0"/>
                </a:solidFill>
              </a:rPr>
              <a:t> çözebilirsin.</a:t>
            </a:r>
          </a:p>
        </p:txBody>
      </p:sp>
    </p:spTree>
    <p:extLst>
      <p:ext uri="{BB962C8B-B14F-4D97-AF65-F5344CB8AC3E}">
        <p14:creationId xmlns:p14="http://schemas.microsoft.com/office/powerpoint/2010/main" val="654349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58983" y="391886"/>
            <a:ext cx="10136777" cy="6191794"/>
          </a:xfrm>
        </p:spPr>
        <p:txBody>
          <a:bodyPr>
            <a:normAutofit/>
          </a:bodyPr>
          <a:lstStyle/>
          <a:p>
            <a:pPr marL="0" indent="0" algn="just">
              <a:lnSpc>
                <a:spcPct val="200000"/>
              </a:lnSpc>
              <a:buNone/>
            </a:pPr>
            <a:r>
              <a:rPr lang="tr-TR" b="1" dirty="0">
                <a:solidFill>
                  <a:srgbClr val="FF0000"/>
                </a:solidFill>
              </a:rPr>
              <a:t>Soruyu okurken kalemle çizerek okumak, parmak takibi yapmak, </a:t>
            </a:r>
            <a:r>
              <a:rPr lang="tr-TR" b="1" dirty="0" smtClean="0">
                <a:solidFill>
                  <a:srgbClr val="FF0000"/>
                </a:solidFill>
              </a:rPr>
              <a:t>gibi </a:t>
            </a:r>
            <a:r>
              <a:rPr lang="tr-TR" b="1" dirty="0">
                <a:solidFill>
                  <a:srgbClr val="FF0000"/>
                </a:solidFill>
              </a:rPr>
              <a:t>davranışlar zaman kaybettirir.</a:t>
            </a:r>
            <a:r>
              <a:rPr lang="tr-TR" b="1" dirty="0"/>
              <a:t> </a:t>
            </a:r>
            <a:endParaRPr lang="tr-TR" b="1" dirty="0" smtClean="0"/>
          </a:p>
          <a:p>
            <a:pPr marL="0" indent="0" algn="just">
              <a:lnSpc>
                <a:spcPct val="200000"/>
              </a:lnSpc>
              <a:buNone/>
            </a:pPr>
            <a:r>
              <a:rPr lang="tr-TR" b="1" dirty="0" smtClean="0">
                <a:solidFill>
                  <a:srgbClr val="0070C0"/>
                </a:solidFill>
              </a:rPr>
              <a:t>Uzun </a:t>
            </a:r>
            <a:r>
              <a:rPr lang="tr-TR" b="1" dirty="0">
                <a:solidFill>
                  <a:srgbClr val="0070C0"/>
                </a:solidFill>
              </a:rPr>
              <a:t>soruları okurken arada cümle atlama, belki </a:t>
            </a:r>
            <a:r>
              <a:rPr lang="tr-TR" b="1" dirty="0" err="1">
                <a:solidFill>
                  <a:srgbClr val="0070C0"/>
                </a:solidFill>
              </a:rPr>
              <a:t>anafikir</a:t>
            </a:r>
            <a:r>
              <a:rPr lang="tr-TR" b="1" dirty="0">
                <a:solidFill>
                  <a:srgbClr val="0070C0"/>
                </a:solidFill>
              </a:rPr>
              <a:t> orada saklıdır, tekrar geri dönüp uzun metni 2 kez okumak zorunda kalınırsa ciddi zaman kayıpları olur. Dikkat hatası olmaması için en güzeli göz takibiyle tüm cümleleri eksiksiz okumaktır.</a:t>
            </a:r>
          </a:p>
          <a:p>
            <a:pPr marL="0" indent="0" algn="just">
              <a:lnSpc>
                <a:spcPct val="200000"/>
              </a:lnSpc>
              <a:buNone/>
            </a:pPr>
            <a:r>
              <a:rPr lang="tr-TR" b="1" dirty="0">
                <a:solidFill>
                  <a:srgbClr val="FF0000"/>
                </a:solidFill>
              </a:rPr>
              <a:t>Zor sorular moralini bozmamalı çünkü moral bozukluğu dikkat hatalarına sebep olur. </a:t>
            </a:r>
            <a:endParaRPr lang="tr-TR" b="1" dirty="0" smtClean="0">
              <a:solidFill>
                <a:srgbClr val="FF0000"/>
              </a:solidFill>
            </a:endParaRPr>
          </a:p>
          <a:p>
            <a:pPr marL="0" indent="0" algn="just">
              <a:lnSpc>
                <a:spcPct val="200000"/>
              </a:lnSpc>
              <a:buNone/>
            </a:pPr>
            <a:r>
              <a:rPr lang="tr-TR" b="1" dirty="0" smtClean="0">
                <a:solidFill>
                  <a:srgbClr val="0070C0"/>
                </a:solidFill>
              </a:rPr>
              <a:t>Her </a:t>
            </a:r>
            <a:r>
              <a:rPr lang="tr-TR" b="1" dirty="0">
                <a:solidFill>
                  <a:srgbClr val="0070C0"/>
                </a:solidFill>
              </a:rPr>
              <a:t>sınavda zor sorular olur </a:t>
            </a:r>
            <a:r>
              <a:rPr lang="tr-TR" b="1" dirty="0">
                <a:solidFill>
                  <a:srgbClr val="0070C0"/>
                </a:solidFill>
              </a:rPr>
              <a:t>,</a:t>
            </a:r>
            <a:r>
              <a:rPr lang="tr-TR" b="1" dirty="0" smtClean="0">
                <a:solidFill>
                  <a:srgbClr val="0070C0"/>
                </a:solidFill>
              </a:rPr>
              <a:t>O </a:t>
            </a:r>
            <a:r>
              <a:rPr lang="tr-TR" b="1" dirty="0">
                <a:solidFill>
                  <a:srgbClr val="0070C0"/>
                </a:solidFill>
              </a:rPr>
              <a:t>yüzden motivasyonu bozmadan sınava devam etmeli, yapılamayan sorular işaretlenip sonra onlara tekrar dönülmeli. </a:t>
            </a:r>
          </a:p>
        </p:txBody>
      </p:sp>
    </p:spTree>
    <p:extLst>
      <p:ext uri="{BB962C8B-B14F-4D97-AF65-F5344CB8AC3E}">
        <p14:creationId xmlns:p14="http://schemas.microsoft.com/office/powerpoint/2010/main" val="3493871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1863" y="653143"/>
            <a:ext cx="9662749" cy="5258079"/>
          </a:xfrm>
        </p:spPr>
        <p:txBody>
          <a:bodyPr>
            <a:normAutofit lnSpcReduction="10000"/>
          </a:bodyPr>
          <a:lstStyle/>
          <a:p>
            <a:pPr marL="0" indent="0" algn="just">
              <a:lnSpc>
                <a:spcPct val="200000"/>
              </a:lnSpc>
              <a:buNone/>
            </a:pPr>
            <a:r>
              <a:rPr lang="tr-TR" b="1" dirty="0">
                <a:solidFill>
                  <a:srgbClr val="FF0000"/>
                </a:solidFill>
              </a:rPr>
              <a:t>Kolay görünen </a:t>
            </a:r>
            <a:r>
              <a:rPr lang="tr-TR" b="1" dirty="0" smtClean="0">
                <a:solidFill>
                  <a:srgbClr val="FF0000"/>
                </a:solidFill>
              </a:rPr>
              <a:t>soruları </a:t>
            </a:r>
            <a:r>
              <a:rPr lang="tr-TR" b="1" dirty="0">
                <a:solidFill>
                  <a:srgbClr val="FF0000"/>
                </a:solidFill>
              </a:rPr>
              <a:t>küçümseme. </a:t>
            </a:r>
            <a:endParaRPr lang="tr-TR" b="1" dirty="0" smtClean="0">
              <a:solidFill>
                <a:srgbClr val="FF0000"/>
              </a:solidFill>
            </a:endParaRPr>
          </a:p>
          <a:p>
            <a:pPr marL="0" indent="0" algn="just">
              <a:lnSpc>
                <a:spcPct val="200000"/>
              </a:lnSpc>
              <a:buNone/>
            </a:pPr>
            <a:r>
              <a:rPr lang="tr-TR" b="1" dirty="0" smtClean="0">
                <a:solidFill>
                  <a:srgbClr val="0070C0"/>
                </a:solidFill>
              </a:rPr>
              <a:t>Evet </a:t>
            </a:r>
            <a:r>
              <a:rPr lang="tr-TR" b="1" dirty="0">
                <a:solidFill>
                  <a:srgbClr val="0070C0"/>
                </a:solidFill>
              </a:rPr>
              <a:t>dikkat hatası yapılan soruların birçoğu kolay ama hata yapılıyor, neden? Çünkü rehavet konuya odaklanmayı engeller, kolay da olsa net olarak sonuçtan emin oluncaya kadar ciddiyetle soruyu çöz.</a:t>
            </a:r>
          </a:p>
          <a:p>
            <a:pPr marL="0" indent="0" algn="just">
              <a:lnSpc>
                <a:spcPct val="200000"/>
              </a:lnSpc>
              <a:buNone/>
            </a:pPr>
            <a:r>
              <a:rPr lang="tr-TR" b="1" dirty="0">
                <a:solidFill>
                  <a:srgbClr val="FF0000"/>
                </a:solidFill>
              </a:rPr>
              <a:t>Sayısal derslerde dikkatsizce yapılan işlem hataları, yanlış sonuç buldurur</a:t>
            </a:r>
            <a:r>
              <a:rPr lang="tr-TR" b="1" dirty="0" smtClean="0">
                <a:solidFill>
                  <a:srgbClr val="FF0000"/>
                </a:solidFill>
              </a:rPr>
              <a:t>.</a:t>
            </a:r>
          </a:p>
          <a:p>
            <a:pPr marL="0" indent="0" algn="just">
              <a:lnSpc>
                <a:spcPct val="200000"/>
              </a:lnSpc>
              <a:buNone/>
            </a:pPr>
            <a:r>
              <a:rPr lang="tr-TR" b="1" dirty="0" smtClean="0">
                <a:solidFill>
                  <a:srgbClr val="FF0000"/>
                </a:solidFill>
              </a:rPr>
              <a:t> </a:t>
            </a:r>
            <a:r>
              <a:rPr lang="tr-TR" b="1" dirty="0" smtClean="0">
                <a:solidFill>
                  <a:srgbClr val="0070C0"/>
                </a:solidFill>
              </a:rPr>
              <a:t>Hızlı olmaya çalışırken  </a:t>
            </a:r>
            <a:r>
              <a:rPr lang="tr-TR" b="1" dirty="0">
                <a:solidFill>
                  <a:srgbClr val="0070C0"/>
                </a:solidFill>
              </a:rPr>
              <a:t>kalem kullanmamak ya da kalemle belli belirsiz çözmeye çalışmak hatayı getiriyor. Yapılacak şey zamanı iyi kullanıp, belli bir hızda, kalem oynatarak, işlemi okunaklı biçimde, hataya meydan vermeyecek şekilde yazarak çözmek en doğrusudur.</a:t>
            </a:r>
          </a:p>
        </p:txBody>
      </p:sp>
    </p:spTree>
    <p:extLst>
      <p:ext uri="{BB962C8B-B14F-4D97-AF65-F5344CB8AC3E}">
        <p14:creationId xmlns:p14="http://schemas.microsoft.com/office/powerpoint/2010/main" val="8150930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2857" y="535577"/>
            <a:ext cx="10202092" cy="5930537"/>
          </a:xfrm>
        </p:spPr>
        <p:txBody>
          <a:bodyPr>
            <a:normAutofit/>
          </a:bodyPr>
          <a:lstStyle/>
          <a:p>
            <a:pPr marL="0" indent="0" algn="just">
              <a:lnSpc>
                <a:spcPct val="200000"/>
              </a:lnSpc>
              <a:buNone/>
            </a:pPr>
            <a:r>
              <a:rPr lang="tr-TR" b="1" dirty="0">
                <a:solidFill>
                  <a:srgbClr val="FF0000"/>
                </a:solidFill>
              </a:rPr>
              <a:t>Soruda belirtilen “hangisi değildir, hangisi olamaz” gibi olumsuz ifadelerin altını çiz. </a:t>
            </a:r>
            <a:endParaRPr lang="tr-TR" b="1" dirty="0" smtClean="0">
              <a:solidFill>
                <a:srgbClr val="FF0000"/>
              </a:solidFill>
            </a:endParaRPr>
          </a:p>
          <a:p>
            <a:pPr marL="0" indent="0" algn="just">
              <a:lnSpc>
                <a:spcPct val="200000"/>
              </a:lnSpc>
              <a:buNone/>
            </a:pPr>
            <a:r>
              <a:rPr lang="tr-TR" b="1" dirty="0" smtClean="0">
                <a:solidFill>
                  <a:srgbClr val="0070C0"/>
                </a:solidFill>
              </a:rPr>
              <a:t>Ayrıca</a:t>
            </a:r>
            <a:r>
              <a:rPr lang="tr-TR" b="1" dirty="0">
                <a:solidFill>
                  <a:srgbClr val="0070C0"/>
                </a:solidFill>
              </a:rPr>
              <a:t>, “kesinlikle, en doğru, her zaman doğrudur” gibi ifadeleri yuvarlak içine al ve ona göre cevabını belirle. Ayrıca bazen sizi ters köşe yapacak, soru kalıplarının dışında sorular gelir, bunlara karşı da </a:t>
            </a:r>
            <a:r>
              <a:rPr lang="tr-TR" b="1" dirty="0" smtClean="0">
                <a:solidFill>
                  <a:srgbClr val="0070C0"/>
                </a:solidFill>
              </a:rPr>
              <a:t>dikkatli </a:t>
            </a:r>
            <a:r>
              <a:rPr lang="tr-TR" b="1" dirty="0">
                <a:solidFill>
                  <a:srgbClr val="0070C0"/>
                </a:solidFill>
              </a:rPr>
              <a:t>olmak, gerçekten neyi istiyor, onu iyi anlamak gerekir</a:t>
            </a:r>
            <a:r>
              <a:rPr lang="tr-TR" b="1" dirty="0" smtClean="0">
                <a:solidFill>
                  <a:srgbClr val="0070C0"/>
                </a:solidFill>
              </a:rPr>
              <a:t>.</a:t>
            </a:r>
          </a:p>
          <a:p>
            <a:pPr marL="0" indent="0" algn="just">
              <a:lnSpc>
                <a:spcPct val="200000"/>
              </a:lnSpc>
              <a:buNone/>
            </a:pPr>
            <a:r>
              <a:rPr lang="tr-TR" b="1" dirty="0">
                <a:solidFill>
                  <a:srgbClr val="FF0000"/>
                </a:solidFill>
              </a:rPr>
              <a:t>Sınav çevresindeki olaylardan, seslerden etkilenmek de dikkati dağıtır</a:t>
            </a:r>
            <a:r>
              <a:rPr lang="tr-TR" b="1" dirty="0"/>
              <a:t>. </a:t>
            </a:r>
            <a:endParaRPr lang="tr-TR" b="1" dirty="0" smtClean="0"/>
          </a:p>
          <a:p>
            <a:pPr marL="0" indent="0" algn="just">
              <a:lnSpc>
                <a:spcPct val="200000"/>
              </a:lnSpc>
              <a:buNone/>
            </a:pPr>
            <a:r>
              <a:rPr lang="tr-TR" b="1" dirty="0" smtClean="0">
                <a:solidFill>
                  <a:srgbClr val="0070C0"/>
                </a:solidFill>
              </a:rPr>
              <a:t>Dışarıdan </a:t>
            </a:r>
            <a:r>
              <a:rPr lang="tr-TR" b="1" dirty="0">
                <a:solidFill>
                  <a:srgbClr val="0070C0"/>
                </a:solidFill>
              </a:rPr>
              <a:t>gelen gürültüye takılmak, sınıftaki ışıktan rahatsızlık duymak, sağına soluna bakıp “Herkes bitiriyor galiba ben daha şuradayım.” gibi düşünceler dikkat dağınıklığı oluşturur. Bu tür dış etkenleri hiç dikkate almayın, kendi sınavınıza odaklanarak güzel sonuçlar alın.</a:t>
            </a:r>
          </a:p>
          <a:p>
            <a:pPr marL="0" indent="0" algn="just">
              <a:lnSpc>
                <a:spcPct val="200000"/>
              </a:lnSpc>
              <a:buNone/>
            </a:pPr>
            <a:endParaRPr lang="tr-TR" b="1" dirty="0"/>
          </a:p>
        </p:txBody>
      </p:sp>
    </p:spTree>
    <p:extLst>
      <p:ext uri="{BB962C8B-B14F-4D97-AF65-F5344CB8AC3E}">
        <p14:creationId xmlns:p14="http://schemas.microsoft.com/office/powerpoint/2010/main" val="524286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2592925" y="-756746"/>
            <a:ext cx="8911687" cy="756745"/>
          </a:xfrm>
        </p:spPr>
        <p:txBody>
          <a:bodyPr/>
          <a:lstStyle/>
          <a:p>
            <a:endParaRPr lang="tr-TR" dirty="0"/>
          </a:p>
        </p:txBody>
      </p:sp>
      <p:sp>
        <p:nvSpPr>
          <p:cNvPr id="3" name="İçerik Yer Tutucusu 2"/>
          <p:cNvSpPr>
            <a:spLocks noGrp="1"/>
          </p:cNvSpPr>
          <p:nvPr>
            <p:ph idx="1"/>
          </p:nvPr>
        </p:nvSpPr>
        <p:spPr/>
        <p:txBody>
          <a:bodyPr>
            <a:normAutofit/>
          </a:bodyPr>
          <a:lstStyle/>
          <a:p>
            <a:pPr algn="ctr"/>
            <a:r>
              <a:rPr lang="tr-TR" sz="6000" b="1" dirty="0" smtClean="0">
                <a:solidFill>
                  <a:srgbClr val="FF0000"/>
                </a:solidFill>
              </a:rPr>
              <a:t>GİRECEĞİNİZ TÜM  SINAVLARDA BAŞARILAR DİLERİM…</a:t>
            </a:r>
            <a:endParaRPr lang="tr-TR" sz="6000" b="1" dirty="0">
              <a:solidFill>
                <a:srgbClr val="FF0000"/>
              </a:solidFill>
            </a:endParaRPr>
          </a:p>
        </p:txBody>
      </p:sp>
    </p:spTree>
    <p:extLst>
      <p:ext uri="{BB962C8B-B14F-4D97-AF65-F5344CB8AC3E}">
        <p14:creationId xmlns:p14="http://schemas.microsoft.com/office/powerpoint/2010/main" val="3828199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3303" y="731520"/>
            <a:ext cx="9571309" cy="5179702"/>
          </a:xfrm>
        </p:spPr>
        <p:txBody>
          <a:bodyPr>
            <a:normAutofit/>
          </a:bodyPr>
          <a:lstStyle/>
          <a:p>
            <a:pPr marL="0" indent="0" algn="just">
              <a:lnSpc>
                <a:spcPct val="200000"/>
              </a:lnSpc>
              <a:buNone/>
            </a:pPr>
            <a:r>
              <a:rPr lang="tr-TR" b="1" dirty="0">
                <a:solidFill>
                  <a:srgbClr val="FF0000"/>
                </a:solidFill>
              </a:rPr>
              <a:t>Sınavlarda Başarılı Olmak için Nasıl Çalışılır?</a:t>
            </a:r>
          </a:p>
          <a:p>
            <a:pPr marL="0" indent="0" algn="just">
              <a:lnSpc>
                <a:spcPct val="200000"/>
              </a:lnSpc>
              <a:buNone/>
            </a:pPr>
            <a:r>
              <a:rPr lang="tr-TR" b="1" dirty="0" smtClean="0">
                <a:solidFill>
                  <a:srgbClr val="0070C0"/>
                </a:solidFill>
              </a:rPr>
              <a:t>	</a:t>
            </a:r>
            <a:r>
              <a:rPr lang="tr-TR" b="1" dirty="0" smtClean="0">
                <a:solidFill>
                  <a:srgbClr val="FF0000"/>
                </a:solidFill>
              </a:rPr>
              <a:t>Bu </a:t>
            </a:r>
            <a:r>
              <a:rPr lang="tr-TR" b="1" dirty="0">
                <a:solidFill>
                  <a:srgbClr val="FF0000"/>
                </a:solidFill>
              </a:rPr>
              <a:t>çalışmalar 2 aşamadır:</a:t>
            </a:r>
          </a:p>
          <a:p>
            <a:pPr algn="just">
              <a:lnSpc>
                <a:spcPct val="200000"/>
              </a:lnSpc>
            </a:pPr>
            <a:r>
              <a:rPr lang="tr-TR" b="1" dirty="0">
                <a:solidFill>
                  <a:srgbClr val="0070C0"/>
                </a:solidFill>
              </a:rPr>
              <a:t>Sınav öncesi yapılacaklar</a:t>
            </a:r>
          </a:p>
          <a:p>
            <a:pPr algn="just">
              <a:lnSpc>
                <a:spcPct val="200000"/>
              </a:lnSpc>
            </a:pPr>
            <a:r>
              <a:rPr lang="tr-TR" b="1" dirty="0">
                <a:solidFill>
                  <a:srgbClr val="0070C0"/>
                </a:solidFill>
              </a:rPr>
              <a:t>Sınav anında yapılacaklar</a:t>
            </a:r>
          </a:p>
          <a:p>
            <a:pPr marL="0" indent="0" algn="just">
              <a:lnSpc>
                <a:spcPct val="200000"/>
              </a:lnSpc>
              <a:buNone/>
            </a:pPr>
            <a:endParaRPr lang="tr-TR" b="1" dirty="0">
              <a:solidFill>
                <a:srgbClr val="0070C0"/>
              </a:solidFill>
            </a:endParaRPr>
          </a:p>
        </p:txBody>
      </p:sp>
    </p:spTree>
    <p:extLst>
      <p:ext uri="{BB962C8B-B14F-4D97-AF65-F5344CB8AC3E}">
        <p14:creationId xmlns:p14="http://schemas.microsoft.com/office/powerpoint/2010/main" val="622722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45920" y="613955"/>
            <a:ext cx="9858692" cy="5297268"/>
          </a:xfrm>
        </p:spPr>
        <p:txBody>
          <a:bodyPr>
            <a:normAutofit/>
          </a:bodyPr>
          <a:lstStyle/>
          <a:p>
            <a:pPr marL="0" indent="0">
              <a:lnSpc>
                <a:spcPct val="200000"/>
              </a:lnSpc>
              <a:buNone/>
            </a:pPr>
            <a:r>
              <a:rPr lang="tr-TR" b="1" dirty="0">
                <a:solidFill>
                  <a:srgbClr val="FF0000"/>
                </a:solidFill>
              </a:rPr>
              <a:t>Sınavlarda Başarılı Olmak için Sınav Öncesi Yapılacaklar</a:t>
            </a:r>
          </a:p>
          <a:p>
            <a:pPr>
              <a:lnSpc>
                <a:spcPct val="200000"/>
              </a:lnSpc>
              <a:buFont typeface="+mj-lt"/>
              <a:buAutoNum type="arabicPeriod"/>
            </a:pPr>
            <a:r>
              <a:rPr lang="tr-TR" b="1" dirty="0">
                <a:solidFill>
                  <a:srgbClr val="0070C0"/>
                </a:solidFill>
              </a:rPr>
              <a:t>Başarılı olmanın yolları deyince ilk akla gelen şey plan ve programdır. Sınav konularına çalışırken planlı ve programlı olun, çalıştığınız bölümü tamamen anlayıp bitirmeden yeni konuya geçmeyin</a:t>
            </a:r>
            <a:r>
              <a:rPr lang="tr-TR" b="1" dirty="0" smtClean="0">
                <a:solidFill>
                  <a:srgbClr val="0070C0"/>
                </a:solidFill>
              </a:rPr>
              <a:t>.</a:t>
            </a:r>
          </a:p>
          <a:p>
            <a:pPr>
              <a:lnSpc>
                <a:spcPct val="200000"/>
              </a:lnSpc>
              <a:buFont typeface="+mj-lt"/>
              <a:buAutoNum type="arabicPeriod"/>
            </a:pPr>
            <a:r>
              <a:rPr lang="tr-TR" b="1" dirty="0" smtClean="0">
                <a:solidFill>
                  <a:srgbClr val="0070C0"/>
                </a:solidFill>
              </a:rPr>
              <a:t>Ders </a:t>
            </a:r>
            <a:r>
              <a:rPr lang="tr-TR" b="1" dirty="0">
                <a:solidFill>
                  <a:srgbClr val="0070C0"/>
                </a:solidFill>
              </a:rPr>
              <a:t>çalışma süresini belirle. Yavaş veya hızlıca ders çalışmak verimsizdir.</a:t>
            </a:r>
          </a:p>
          <a:p>
            <a:pPr>
              <a:lnSpc>
                <a:spcPct val="200000"/>
              </a:lnSpc>
              <a:buFont typeface="+mj-lt"/>
              <a:buAutoNum type="arabicPeriod"/>
            </a:pPr>
            <a:r>
              <a:rPr lang="tr-TR" b="1" dirty="0">
                <a:solidFill>
                  <a:srgbClr val="0070C0"/>
                </a:solidFill>
              </a:rPr>
              <a:t>Ders çalışırken yanınızda hiçbir elektronik alet olmamalı çünkü dikkat dağıtırlar. </a:t>
            </a:r>
          </a:p>
        </p:txBody>
      </p:sp>
    </p:spTree>
    <p:extLst>
      <p:ext uri="{BB962C8B-B14F-4D97-AF65-F5344CB8AC3E}">
        <p14:creationId xmlns:p14="http://schemas.microsoft.com/office/powerpoint/2010/main" val="1486605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2046" y="600891"/>
            <a:ext cx="9832566" cy="5310331"/>
          </a:xfrm>
        </p:spPr>
        <p:txBody>
          <a:bodyPr>
            <a:normAutofit/>
          </a:bodyPr>
          <a:lstStyle/>
          <a:p>
            <a:pPr marL="0" indent="0">
              <a:lnSpc>
                <a:spcPct val="200000"/>
              </a:lnSpc>
              <a:buNone/>
            </a:pPr>
            <a:r>
              <a:rPr lang="tr-TR" b="1" dirty="0" smtClean="0">
                <a:solidFill>
                  <a:srgbClr val="0070C0"/>
                </a:solidFill>
              </a:rPr>
              <a:t>4. </a:t>
            </a:r>
            <a:r>
              <a:rPr lang="tr-TR" b="1" dirty="0" smtClean="0">
                <a:solidFill>
                  <a:srgbClr val="0070C0"/>
                </a:solidFill>
              </a:rPr>
              <a:t>test </a:t>
            </a:r>
            <a:r>
              <a:rPr lang="tr-TR" b="1" dirty="0">
                <a:solidFill>
                  <a:srgbClr val="0070C0"/>
                </a:solidFill>
              </a:rPr>
              <a:t>ve denemelerle kendinizi deneyin, hataları </a:t>
            </a:r>
            <a:r>
              <a:rPr lang="tr-TR" b="1" dirty="0" err="1" smtClean="0">
                <a:solidFill>
                  <a:srgbClr val="0070C0"/>
                </a:solidFill>
              </a:rPr>
              <a:t>irdeleyin.Sınav</a:t>
            </a:r>
            <a:r>
              <a:rPr lang="tr-TR" b="1" dirty="0" smtClean="0">
                <a:solidFill>
                  <a:srgbClr val="0070C0"/>
                </a:solidFill>
              </a:rPr>
              <a:t> analizi yapın</a:t>
            </a:r>
            <a:endParaRPr lang="tr-TR" b="1" dirty="0">
              <a:solidFill>
                <a:srgbClr val="0070C0"/>
              </a:solidFill>
            </a:endParaRPr>
          </a:p>
          <a:p>
            <a:pPr marL="0" indent="0">
              <a:lnSpc>
                <a:spcPct val="200000"/>
              </a:lnSpc>
              <a:buNone/>
            </a:pPr>
            <a:r>
              <a:rPr lang="tr-TR" b="1" dirty="0" smtClean="0">
                <a:solidFill>
                  <a:srgbClr val="0070C0"/>
                </a:solidFill>
              </a:rPr>
              <a:t>5. Evde </a:t>
            </a:r>
            <a:r>
              <a:rPr lang="tr-TR" b="1" dirty="0">
                <a:solidFill>
                  <a:srgbClr val="0070C0"/>
                </a:solidFill>
              </a:rPr>
              <a:t>test veya soru çözerken bir soruda fazlaca zorlandığınızda, soruyu yuvarlak içine al veya yıldız koy. Sonra tekrar dönmek üzere hemen o soruyu atla. Bir soruya gereğinden fazla zaman ayırmak motivasyonunuzu bozar, bu alışkanlığı ders çalışırken kazanın ki, sınavda da aynısını yapıp zamanı iyi kullanabilesiniz.</a:t>
            </a:r>
          </a:p>
        </p:txBody>
      </p:sp>
      <p:pic>
        <p:nvPicPr>
          <p:cNvPr id="4" name="Resim 3"/>
          <p:cNvPicPr>
            <a:picLocks noChangeAspect="1"/>
          </p:cNvPicPr>
          <p:nvPr/>
        </p:nvPicPr>
        <p:blipFill>
          <a:blip r:embed="rId2"/>
          <a:stretch>
            <a:fillRect/>
          </a:stretch>
        </p:blipFill>
        <p:spPr>
          <a:xfrm>
            <a:off x="8370100" y="4604249"/>
            <a:ext cx="3134512" cy="2088000"/>
          </a:xfrm>
          <a:prstGeom prst="rect">
            <a:avLst/>
          </a:prstGeom>
        </p:spPr>
      </p:pic>
    </p:spTree>
    <p:extLst>
      <p:ext uri="{BB962C8B-B14F-4D97-AF65-F5344CB8AC3E}">
        <p14:creationId xmlns:p14="http://schemas.microsoft.com/office/powerpoint/2010/main" val="3663461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89611" y="627017"/>
            <a:ext cx="9715001" cy="5284205"/>
          </a:xfrm>
        </p:spPr>
        <p:txBody>
          <a:bodyPr>
            <a:normAutofit/>
          </a:bodyPr>
          <a:lstStyle/>
          <a:p>
            <a:pPr marL="0" indent="0" algn="just">
              <a:lnSpc>
                <a:spcPct val="200000"/>
              </a:lnSpc>
              <a:buNone/>
            </a:pPr>
            <a:r>
              <a:rPr lang="tr-TR" b="1" dirty="0" smtClean="0">
                <a:solidFill>
                  <a:srgbClr val="0070C0"/>
                </a:solidFill>
              </a:rPr>
              <a:t>6.  Sınav </a:t>
            </a:r>
            <a:r>
              <a:rPr lang="tr-TR" b="1" dirty="0">
                <a:solidFill>
                  <a:srgbClr val="0070C0"/>
                </a:solidFill>
              </a:rPr>
              <a:t>öncesi mutlaka vücut ve kafa olarak dinlenmiş olmalısın. Yorgun ve uykusuz olmak başarıyı negatif etkiler. </a:t>
            </a:r>
          </a:p>
          <a:p>
            <a:pPr marL="0" indent="0" algn="just">
              <a:lnSpc>
                <a:spcPct val="200000"/>
              </a:lnSpc>
              <a:buNone/>
            </a:pPr>
            <a:r>
              <a:rPr lang="tr-TR" b="1" dirty="0" smtClean="0">
                <a:solidFill>
                  <a:srgbClr val="0070C0"/>
                </a:solidFill>
              </a:rPr>
              <a:t>7. </a:t>
            </a:r>
            <a:r>
              <a:rPr lang="tr-TR" b="1" dirty="0" smtClean="0">
                <a:solidFill>
                  <a:srgbClr val="0070C0"/>
                </a:solidFill>
              </a:rPr>
              <a:t>“</a:t>
            </a:r>
            <a:r>
              <a:rPr lang="tr-TR" b="1" dirty="0">
                <a:solidFill>
                  <a:srgbClr val="0070C0"/>
                </a:solidFill>
              </a:rPr>
              <a:t>İyi çalıştım, başarmamam için bir sebep yok” tarzında cümlelerle sınav kaygısı sıfıra indirilmelidir.</a:t>
            </a:r>
          </a:p>
        </p:txBody>
      </p:sp>
      <p:pic>
        <p:nvPicPr>
          <p:cNvPr id="4" name="Resim 3"/>
          <p:cNvPicPr>
            <a:picLocks noChangeAspect="1"/>
          </p:cNvPicPr>
          <p:nvPr/>
        </p:nvPicPr>
        <p:blipFill>
          <a:blip r:embed="rId2"/>
          <a:stretch>
            <a:fillRect/>
          </a:stretch>
        </p:blipFill>
        <p:spPr>
          <a:xfrm>
            <a:off x="7545705" y="4416197"/>
            <a:ext cx="3834107" cy="2016000"/>
          </a:xfrm>
          <a:prstGeom prst="rect">
            <a:avLst/>
          </a:prstGeom>
        </p:spPr>
      </p:pic>
    </p:spTree>
    <p:extLst>
      <p:ext uri="{BB962C8B-B14F-4D97-AF65-F5344CB8AC3E}">
        <p14:creationId xmlns:p14="http://schemas.microsoft.com/office/powerpoint/2010/main" val="3961625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15737" y="587829"/>
            <a:ext cx="9688875" cy="5323393"/>
          </a:xfrm>
        </p:spPr>
        <p:txBody>
          <a:bodyPr>
            <a:normAutofit/>
          </a:bodyPr>
          <a:lstStyle/>
          <a:p>
            <a:pPr marL="0" indent="0">
              <a:lnSpc>
                <a:spcPct val="200000"/>
              </a:lnSpc>
              <a:buNone/>
            </a:pPr>
            <a:r>
              <a:rPr lang="tr-TR" b="1" dirty="0">
                <a:solidFill>
                  <a:srgbClr val="FF0000"/>
                </a:solidFill>
              </a:rPr>
              <a:t>Sınavlarda Başarılı Olmak için Sınav Anında Yapılacaklar</a:t>
            </a:r>
          </a:p>
          <a:p>
            <a:pPr marL="0" indent="0">
              <a:lnSpc>
                <a:spcPct val="200000"/>
              </a:lnSpc>
              <a:buNone/>
            </a:pPr>
            <a:r>
              <a:rPr lang="tr-TR" b="1" dirty="0" smtClean="0">
                <a:solidFill>
                  <a:srgbClr val="0070C0"/>
                </a:solidFill>
              </a:rPr>
              <a:t>1.   Sınav </a:t>
            </a:r>
            <a:r>
              <a:rPr lang="tr-TR" b="1" dirty="0">
                <a:solidFill>
                  <a:srgbClr val="0070C0"/>
                </a:solidFill>
              </a:rPr>
              <a:t>süresini verimli kullanmak için </a:t>
            </a:r>
            <a:r>
              <a:rPr lang="tr-TR" b="1" dirty="0" smtClean="0">
                <a:solidFill>
                  <a:srgbClr val="0070C0"/>
                </a:solidFill>
              </a:rPr>
              <a:t>saati takip edin. </a:t>
            </a:r>
            <a:r>
              <a:rPr lang="tr-TR" b="1" dirty="0">
                <a:solidFill>
                  <a:srgbClr val="0070C0"/>
                </a:solidFill>
              </a:rPr>
              <a:t>Dakikalar çok önemlidir.</a:t>
            </a:r>
          </a:p>
          <a:p>
            <a:pPr>
              <a:lnSpc>
                <a:spcPct val="200000"/>
              </a:lnSpc>
              <a:buAutoNum type="arabicPeriod" startAt="2"/>
            </a:pPr>
            <a:r>
              <a:rPr lang="tr-TR" b="1" dirty="0" smtClean="0">
                <a:solidFill>
                  <a:srgbClr val="0070C0"/>
                </a:solidFill>
              </a:rPr>
              <a:t>Soruları </a:t>
            </a:r>
            <a:r>
              <a:rPr lang="tr-TR" b="1" dirty="0">
                <a:solidFill>
                  <a:srgbClr val="0070C0"/>
                </a:solidFill>
              </a:rPr>
              <a:t>iyice okuyup, ne istendiğini anladıktan sonra çözün. Bazı sorular şekilli ve uzun göründüğü için zor sanılıyor. Karışık görünmesi zor olduğu anlamına gelmez. </a:t>
            </a:r>
            <a:endParaRPr lang="tr-TR" b="1" dirty="0" smtClean="0">
              <a:solidFill>
                <a:srgbClr val="0070C0"/>
              </a:solidFill>
            </a:endParaRPr>
          </a:p>
          <a:p>
            <a:pPr>
              <a:lnSpc>
                <a:spcPct val="200000"/>
              </a:lnSpc>
              <a:buAutoNum type="arabicPeriod" startAt="2"/>
            </a:pPr>
            <a:r>
              <a:rPr lang="tr-TR" b="1" dirty="0">
                <a:solidFill>
                  <a:srgbClr val="0070C0"/>
                </a:solidFill>
              </a:rPr>
              <a:t>Sınavda süre biraz ilerleyince beyin </a:t>
            </a:r>
            <a:r>
              <a:rPr lang="tr-TR" b="1" dirty="0" smtClean="0">
                <a:solidFill>
                  <a:srgbClr val="0070C0"/>
                </a:solidFill>
              </a:rPr>
              <a:t>yorulur ve dikkat dağılmaya başlar. </a:t>
            </a:r>
            <a:r>
              <a:rPr lang="tr-TR" b="1" dirty="0">
                <a:solidFill>
                  <a:srgbClr val="0070C0"/>
                </a:solidFill>
              </a:rPr>
              <a:t>Az bir süre dinlenip derin nefes alıp rahatlatın kendinizi. </a:t>
            </a:r>
            <a:r>
              <a:rPr lang="tr-TR" b="1" dirty="0" smtClean="0">
                <a:solidFill>
                  <a:srgbClr val="0070C0"/>
                </a:solidFill>
              </a:rPr>
              <a:t>15-20 </a:t>
            </a:r>
            <a:r>
              <a:rPr lang="tr-TR" b="1" dirty="0">
                <a:solidFill>
                  <a:srgbClr val="0070C0"/>
                </a:solidFill>
              </a:rPr>
              <a:t>saniye civarı dinlenme yeterli olacaktır.</a:t>
            </a:r>
          </a:p>
        </p:txBody>
      </p:sp>
      <p:pic>
        <p:nvPicPr>
          <p:cNvPr id="5" name="Resim 4"/>
          <p:cNvPicPr>
            <a:picLocks noChangeAspect="1"/>
          </p:cNvPicPr>
          <p:nvPr/>
        </p:nvPicPr>
        <p:blipFill>
          <a:blip r:embed="rId2"/>
          <a:stretch>
            <a:fillRect/>
          </a:stretch>
        </p:blipFill>
        <p:spPr>
          <a:xfrm>
            <a:off x="8765313" y="4925649"/>
            <a:ext cx="2943225" cy="1552575"/>
          </a:xfrm>
          <a:prstGeom prst="rect">
            <a:avLst/>
          </a:prstGeom>
        </p:spPr>
      </p:pic>
    </p:spTree>
    <p:extLst>
      <p:ext uri="{BB962C8B-B14F-4D97-AF65-F5344CB8AC3E}">
        <p14:creationId xmlns:p14="http://schemas.microsoft.com/office/powerpoint/2010/main" val="2077744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8171" y="404949"/>
            <a:ext cx="9806441" cy="5506273"/>
          </a:xfrm>
        </p:spPr>
        <p:txBody>
          <a:bodyPr>
            <a:normAutofit/>
          </a:bodyPr>
          <a:lstStyle/>
          <a:p>
            <a:pPr marL="0" indent="0">
              <a:lnSpc>
                <a:spcPct val="200000"/>
              </a:lnSpc>
              <a:buNone/>
            </a:pPr>
            <a:r>
              <a:rPr lang="tr-TR" b="1" dirty="0" smtClean="0">
                <a:solidFill>
                  <a:srgbClr val="0070C0"/>
                </a:solidFill>
              </a:rPr>
              <a:t>4.  Soruda </a:t>
            </a:r>
            <a:r>
              <a:rPr lang="tr-TR" b="1" dirty="0">
                <a:solidFill>
                  <a:srgbClr val="0070C0"/>
                </a:solidFill>
              </a:rPr>
              <a:t>işlem gerekiyorsa hızlıca yapayım düşüncesiyle zihinden yaparsanız hatalı sonuç bulabilirsiniz. Kalemle sonucu bulmak daha garantidir her zaman. Yazdıkların da okunaklı olmalı.</a:t>
            </a:r>
          </a:p>
          <a:p>
            <a:pPr marL="0" indent="0">
              <a:lnSpc>
                <a:spcPct val="200000"/>
              </a:lnSpc>
              <a:buNone/>
            </a:pPr>
            <a:r>
              <a:rPr lang="tr-TR" b="1" dirty="0" smtClean="0">
                <a:solidFill>
                  <a:srgbClr val="0070C0"/>
                </a:solidFill>
              </a:rPr>
              <a:t>5.  Sınav </a:t>
            </a:r>
            <a:r>
              <a:rPr lang="tr-TR" b="1" dirty="0">
                <a:solidFill>
                  <a:srgbClr val="0070C0"/>
                </a:solidFill>
              </a:rPr>
              <a:t>esnasında ikide bir süreye bakma, sadece kontrol amaçlı arada bir bak.</a:t>
            </a:r>
          </a:p>
          <a:p>
            <a:pPr>
              <a:lnSpc>
                <a:spcPct val="200000"/>
              </a:lnSpc>
              <a:buAutoNum type="arabicPeriod" startAt="6"/>
            </a:pPr>
            <a:r>
              <a:rPr lang="tr-TR" b="1" dirty="0" smtClean="0">
                <a:solidFill>
                  <a:srgbClr val="0070C0"/>
                </a:solidFill>
              </a:rPr>
              <a:t>Her </a:t>
            </a:r>
            <a:r>
              <a:rPr lang="tr-TR" b="1" dirty="0">
                <a:solidFill>
                  <a:srgbClr val="0070C0"/>
                </a:solidFill>
              </a:rPr>
              <a:t>soruya ayrı yoğunlaşmalısın. Aklın eski soruda kaldıysa yeni geçtiğin soruyu da yapamazsın. </a:t>
            </a:r>
            <a:endParaRPr lang="tr-TR" b="1" dirty="0" smtClean="0">
              <a:solidFill>
                <a:srgbClr val="0070C0"/>
              </a:solidFill>
            </a:endParaRPr>
          </a:p>
          <a:p>
            <a:pPr>
              <a:lnSpc>
                <a:spcPct val="200000"/>
              </a:lnSpc>
              <a:buAutoNum type="arabicPeriod" startAt="6"/>
            </a:pPr>
            <a:r>
              <a:rPr lang="tr-TR" b="1" dirty="0" smtClean="0">
                <a:solidFill>
                  <a:srgbClr val="0070C0"/>
                </a:solidFill>
              </a:rPr>
              <a:t>7</a:t>
            </a:r>
            <a:r>
              <a:rPr lang="tr-TR" b="1" dirty="0" smtClean="0">
                <a:solidFill>
                  <a:srgbClr val="0070C0"/>
                </a:solidFill>
              </a:rPr>
              <a:t>.  Tüm </a:t>
            </a:r>
            <a:r>
              <a:rPr lang="tr-TR" b="1" dirty="0">
                <a:solidFill>
                  <a:srgbClr val="0070C0"/>
                </a:solidFill>
              </a:rPr>
              <a:t>sorular bittiğinde, cevapları bir daha kontrol et. Sınav kağıdını erken vermenin bir getirisi olmaz.</a:t>
            </a:r>
          </a:p>
        </p:txBody>
      </p:sp>
    </p:spTree>
    <p:extLst>
      <p:ext uri="{BB962C8B-B14F-4D97-AF65-F5344CB8AC3E}">
        <p14:creationId xmlns:p14="http://schemas.microsoft.com/office/powerpoint/2010/main" val="2862059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11234" y="522514"/>
            <a:ext cx="9793378" cy="5388708"/>
          </a:xfrm>
        </p:spPr>
        <p:txBody>
          <a:bodyPr>
            <a:normAutofit/>
          </a:bodyPr>
          <a:lstStyle/>
          <a:p>
            <a:pPr marL="0" lvl="0" indent="0" algn="just">
              <a:lnSpc>
                <a:spcPct val="200000"/>
              </a:lnSpc>
              <a:buClr>
                <a:srgbClr val="5B9BD5"/>
              </a:buClr>
              <a:buNone/>
            </a:pPr>
            <a:r>
              <a:rPr lang="tr-TR" b="1" dirty="0">
                <a:solidFill>
                  <a:srgbClr val="FF0000"/>
                </a:solidFill>
              </a:rPr>
              <a:t>Sınavlarda Başarılı Olmak için Ne Yapmalıyız?</a:t>
            </a:r>
          </a:p>
          <a:p>
            <a:pPr>
              <a:lnSpc>
                <a:spcPct val="200000"/>
              </a:lnSpc>
              <a:buFont typeface="Wingdings" panose="05000000000000000000" pitchFamily="2" charset="2"/>
              <a:buChar char="ü"/>
            </a:pPr>
            <a:r>
              <a:rPr lang="tr-TR" b="1" dirty="0" smtClean="0">
                <a:solidFill>
                  <a:srgbClr val="0070C0"/>
                </a:solidFill>
              </a:rPr>
              <a:t>Kendini </a:t>
            </a:r>
            <a:r>
              <a:rPr lang="tr-TR" b="1" dirty="0">
                <a:solidFill>
                  <a:srgbClr val="0070C0"/>
                </a:solidFill>
              </a:rPr>
              <a:t>iyi hissettiğin ders hangisiyse ondan başla. Bu başlangıçtaki heyecan ve stresi azaltır.</a:t>
            </a:r>
          </a:p>
          <a:p>
            <a:pPr>
              <a:lnSpc>
                <a:spcPct val="200000"/>
              </a:lnSpc>
              <a:buFont typeface="Wingdings" panose="05000000000000000000" pitchFamily="2" charset="2"/>
              <a:buChar char="ü"/>
            </a:pPr>
            <a:r>
              <a:rPr lang="tr-TR" b="1" dirty="0">
                <a:solidFill>
                  <a:srgbClr val="0070C0"/>
                </a:solidFill>
              </a:rPr>
              <a:t>Elemek istediğiniz şıkları çizin, bu </a:t>
            </a:r>
            <a:r>
              <a:rPr lang="tr-TR" b="1" dirty="0" err="1">
                <a:solidFill>
                  <a:srgbClr val="0070C0"/>
                </a:solidFill>
              </a:rPr>
              <a:t>eleminasyon</a:t>
            </a:r>
            <a:r>
              <a:rPr lang="tr-TR" b="1" dirty="0">
                <a:solidFill>
                  <a:srgbClr val="0070C0"/>
                </a:solidFill>
              </a:rPr>
              <a:t> doğruyu bulmayı kolaylaştırır.</a:t>
            </a:r>
          </a:p>
          <a:p>
            <a:pPr>
              <a:lnSpc>
                <a:spcPct val="200000"/>
              </a:lnSpc>
              <a:buFont typeface="Wingdings" panose="05000000000000000000" pitchFamily="2" charset="2"/>
              <a:buChar char="ü"/>
            </a:pPr>
            <a:r>
              <a:rPr lang="tr-TR" b="1" dirty="0">
                <a:solidFill>
                  <a:srgbClr val="0070C0"/>
                </a:solidFill>
              </a:rPr>
              <a:t>Kaydırma olamaması için cevabı hemen optik forma taşırmadan ve belirgin olarak işaretleyin.</a:t>
            </a:r>
          </a:p>
          <a:p>
            <a:pPr>
              <a:lnSpc>
                <a:spcPct val="200000"/>
              </a:lnSpc>
              <a:buFont typeface="Wingdings" panose="05000000000000000000" pitchFamily="2" charset="2"/>
              <a:buChar char="ü"/>
            </a:pPr>
            <a:r>
              <a:rPr lang="tr-TR" b="1" dirty="0">
                <a:solidFill>
                  <a:srgbClr val="0070C0"/>
                </a:solidFill>
              </a:rPr>
              <a:t>Zamandan kazanmak için zor soruları geçin, garanti sorularla moral bulun.</a:t>
            </a:r>
          </a:p>
        </p:txBody>
      </p:sp>
      <p:pic>
        <p:nvPicPr>
          <p:cNvPr id="4" name="Resim 3"/>
          <p:cNvPicPr>
            <a:picLocks noChangeAspect="1"/>
          </p:cNvPicPr>
          <p:nvPr/>
        </p:nvPicPr>
        <p:blipFill>
          <a:blip r:embed="rId2"/>
          <a:stretch>
            <a:fillRect/>
          </a:stretch>
        </p:blipFill>
        <p:spPr>
          <a:xfrm>
            <a:off x="8912679" y="4993277"/>
            <a:ext cx="2857500" cy="1600200"/>
          </a:xfrm>
          <a:prstGeom prst="rect">
            <a:avLst/>
          </a:prstGeom>
        </p:spPr>
      </p:pic>
    </p:spTree>
    <p:extLst>
      <p:ext uri="{BB962C8B-B14F-4D97-AF65-F5344CB8AC3E}">
        <p14:creationId xmlns:p14="http://schemas.microsoft.com/office/powerpoint/2010/main" val="2063181239"/>
      </p:ext>
    </p:extLst>
  </p:cSld>
  <p:clrMapOvr>
    <a:masterClrMapping/>
  </p:clrMapOvr>
</p:sld>
</file>

<file path=ppt/theme/theme1.xml><?xml version="1.0" encoding="utf-8"?>
<a:theme xmlns:a="http://schemas.openxmlformats.org/drawingml/2006/main" name="Duma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134</TotalTime>
  <Words>1569</Words>
  <Application>Microsoft Office PowerPoint</Application>
  <PresentationFormat>Özel</PresentationFormat>
  <Paragraphs>86</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Unattended Installer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ronaldinho424</dc:creator>
  <cp:lastModifiedBy>ALL</cp:lastModifiedBy>
  <cp:revision>16</cp:revision>
  <dcterms:created xsi:type="dcterms:W3CDTF">2021-10-13T10:09:12Z</dcterms:created>
  <dcterms:modified xsi:type="dcterms:W3CDTF">2025-03-18T06:50:16Z</dcterms:modified>
</cp:coreProperties>
</file>